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8"/>
  </p:notesMasterIdLst>
  <p:sldIdLst>
    <p:sldId id="256" r:id="rId2"/>
    <p:sldId id="257" r:id="rId3"/>
    <p:sldId id="258" r:id="rId4"/>
    <p:sldId id="260" r:id="rId5"/>
    <p:sldId id="261" r:id="rId6"/>
    <p:sldId id="263" r:id="rId7"/>
    <p:sldId id="279" r:id="rId8"/>
    <p:sldId id="280" r:id="rId9"/>
    <p:sldId id="278" r:id="rId10"/>
    <p:sldId id="274" r:id="rId11"/>
    <p:sldId id="277" r:id="rId12"/>
    <p:sldId id="266" r:id="rId13"/>
    <p:sldId id="268" r:id="rId14"/>
    <p:sldId id="269" r:id="rId15"/>
    <p:sldId id="272"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72" autoAdjust="0"/>
    <p:restoredTop sz="94660"/>
  </p:normalViewPr>
  <p:slideViewPr>
    <p:cSldViewPr>
      <p:cViewPr varScale="1">
        <p:scale>
          <a:sx n="74" d="100"/>
          <a:sy n="74" d="100"/>
        </p:scale>
        <p:origin x="-8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71E065-3023-4402-8798-DB78B34692B7}" type="datetimeFigureOut">
              <a:rPr lang="en-US" smtClean="0"/>
              <a:pPr/>
              <a:t>12/6/2011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FA8A8D-9F56-4A60-985D-0CDE6E556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Need and/or specific design requirements; quick overview of chosen design concept</a:t>
            </a:r>
          </a:p>
          <a:p>
            <a:endParaRPr lang="en-US" dirty="0"/>
          </a:p>
        </p:txBody>
      </p:sp>
      <p:sp>
        <p:nvSpPr>
          <p:cNvPr id="4" name="Slide Number Placeholder 3"/>
          <p:cNvSpPr>
            <a:spLocks noGrp="1"/>
          </p:cNvSpPr>
          <p:nvPr>
            <p:ph type="sldNum" sz="quarter" idx="10"/>
          </p:nvPr>
        </p:nvSpPr>
        <p:spPr/>
        <p:txBody>
          <a:bodyPr/>
          <a:lstStyle/>
          <a:p>
            <a:fld id="{48FA8A8D-9F56-4A60-985D-0CDE6E55677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Details of Analytic Efforts needed for design (15 pts.) (calculations for power requirements, weight, sampling speeds, BW, etc.)</a:t>
            </a:r>
          </a:p>
          <a:p>
            <a:endParaRPr lang="en-US" dirty="0"/>
          </a:p>
        </p:txBody>
      </p:sp>
      <p:sp>
        <p:nvSpPr>
          <p:cNvPr id="4" name="Slide Number Placeholder 3"/>
          <p:cNvSpPr>
            <a:spLocks noGrp="1"/>
          </p:cNvSpPr>
          <p:nvPr>
            <p:ph type="sldNum" sz="quarter" idx="10"/>
          </p:nvPr>
        </p:nvSpPr>
        <p:spPr/>
        <p:txBody>
          <a:bodyPr/>
          <a:lstStyle/>
          <a:p>
            <a:fld id="{48FA8A8D-9F56-4A60-985D-0CDE6E5567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Details of Chosen Design (15 pts.) (drawings, required parts, software overviews, safety, wiring and circuit diagrams, etc.)</a:t>
            </a:r>
          </a:p>
          <a:p>
            <a:endParaRPr lang="en-US" dirty="0"/>
          </a:p>
        </p:txBody>
      </p:sp>
      <p:sp>
        <p:nvSpPr>
          <p:cNvPr id="4" name="Slide Number Placeholder 3"/>
          <p:cNvSpPr>
            <a:spLocks noGrp="1"/>
          </p:cNvSpPr>
          <p:nvPr>
            <p:ph type="sldNum" sz="quarter" idx="10"/>
          </p:nvPr>
        </p:nvSpPr>
        <p:spPr/>
        <p:txBody>
          <a:bodyPr/>
          <a:lstStyle/>
          <a:p>
            <a:fld id="{48FA8A8D-9F56-4A60-985D-0CDE6E55677C}"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Specific Material and Manufacturing definitions (15 pts.)</a:t>
            </a:r>
            <a:r>
              <a:rPr lang="en-US" b="1" dirty="0" smtClean="0"/>
              <a:t> </a:t>
            </a:r>
            <a:r>
              <a:rPr lang="en-US" dirty="0" smtClean="0"/>
              <a:t>(part prices and lead times, overview of manufacturing processes, etc.)</a:t>
            </a:r>
          </a:p>
          <a:p>
            <a:endParaRPr lang="en-US" dirty="0"/>
          </a:p>
        </p:txBody>
      </p:sp>
      <p:sp>
        <p:nvSpPr>
          <p:cNvPr id="4" name="Slide Number Placeholder 3"/>
          <p:cNvSpPr>
            <a:spLocks noGrp="1"/>
          </p:cNvSpPr>
          <p:nvPr>
            <p:ph type="sldNum" sz="quarter" idx="10"/>
          </p:nvPr>
        </p:nvSpPr>
        <p:spPr/>
        <p:txBody>
          <a:bodyPr/>
          <a:lstStyle/>
          <a:p>
            <a:fld id="{48FA8A8D-9F56-4A60-985D-0CDE6E55677C}"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Conclusions (10 pts.) (Did you solve the problem?, Future directions?, What did you learn? What would you do different?, Is there any IP in your Project?  What? Why is it IP?)</a:t>
            </a:r>
          </a:p>
          <a:p>
            <a:endParaRPr lang="en-US" dirty="0"/>
          </a:p>
        </p:txBody>
      </p:sp>
      <p:sp>
        <p:nvSpPr>
          <p:cNvPr id="4" name="Slide Number Placeholder 3"/>
          <p:cNvSpPr>
            <a:spLocks noGrp="1"/>
          </p:cNvSpPr>
          <p:nvPr>
            <p:ph type="sldNum" sz="quarter" idx="10"/>
          </p:nvPr>
        </p:nvSpPr>
        <p:spPr/>
        <p:txBody>
          <a:bodyPr/>
          <a:lstStyle/>
          <a:p>
            <a:fld id="{48FA8A8D-9F56-4A60-985D-0CDE6E55677C}"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a:t>
            </a:r>
            <a:r>
              <a:rPr lang="en-US" baseline="0" smtClean="0"/>
              <a:t>we learned</a:t>
            </a:r>
            <a:endParaRPr lang="en-US"/>
          </a:p>
        </p:txBody>
      </p:sp>
      <p:sp>
        <p:nvSpPr>
          <p:cNvPr id="4" name="Slide Number Placeholder 3"/>
          <p:cNvSpPr>
            <a:spLocks noGrp="1"/>
          </p:cNvSpPr>
          <p:nvPr>
            <p:ph type="sldNum" sz="quarter" idx="10"/>
          </p:nvPr>
        </p:nvSpPr>
        <p:spPr/>
        <p:txBody>
          <a:bodyPr/>
          <a:lstStyle/>
          <a:p>
            <a:fld id="{48FA8A8D-9F56-4A60-985D-0CDE6E55677C}"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8700357-D218-47C0-9076-1428EC97D528}" type="datetime1">
              <a:rPr lang="en-US" smtClean="0"/>
              <a:pPr/>
              <a:t>12/6/2011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67A4B7C-DA7B-410F-A1B1-D0134780EB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BE2F7-402D-4964-81E9-689CAB7E6ADF}" type="datetime1">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4FC401-91DB-4733-B342-070958D79AE6}" type="datetime1">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7E2D87-090E-41BD-BB37-4908F22290EB}" type="datetime1">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79C6472-35BB-4869-8C94-1F905A162D7E}" type="datetime1">
              <a:rPr lang="en-US" smtClean="0"/>
              <a:pPr/>
              <a:t>12/6/2011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CFDFF1-3067-4805-848B-7462C0C4AB63}" type="datetime1">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B4A8534-3D11-48F5-B999-02186EAFF579}" type="datetime1">
              <a:rPr lang="en-US" smtClean="0"/>
              <a:pPr/>
              <a:t>12/6/2011</a:t>
            </a:fld>
            <a:endParaRPr lang="en-US"/>
          </a:p>
        </p:txBody>
      </p:sp>
      <p:sp>
        <p:nvSpPr>
          <p:cNvPr id="27" name="Slide Number Placeholder 26"/>
          <p:cNvSpPr>
            <a:spLocks noGrp="1"/>
          </p:cNvSpPr>
          <p:nvPr>
            <p:ph type="sldNum" sz="quarter" idx="11"/>
          </p:nvPr>
        </p:nvSpPr>
        <p:spPr/>
        <p:txBody>
          <a:bodyPr rtlCol="0"/>
          <a:lstStyle/>
          <a:p>
            <a:fld id="{D67A4B7C-DA7B-410F-A1B1-D0134780EBD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68A212F-98C2-4F12-AE5C-3E73D4B2FD8C}" type="datetime1">
              <a:rPr lang="en-US" smtClean="0"/>
              <a:pPr/>
              <a:t>12/6/2011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67A4B7C-DA7B-410F-A1B1-D0134780EB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81979-EFDF-4AAB-854D-01DA332A1C26}" type="datetime1">
              <a:rPr lang="en-US" smtClean="0"/>
              <a:pPr/>
              <a:t>12/6/2011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2274A00-5FF7-4808-8CB1-F880A4EE464F}" type="datetime1">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B8DC17-731A-4C26-99AD-EB882187ED2A}" type="datetime1">
              <a:rPr lang="en-US" smtClean="0"/>
              <a:pPr/>
              <a:t>12/6/2011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A4B7C-DA7B-410F-A1B1-D0134780EB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FC94F5-8131-43FD-8105-40486AF828AC}" type="datetime1">
              <a:rPr lang="en-US" smtClean="0"/>
              <a:pPr/>
              <a:t>12/6/2011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67A4B7C-DA7B-410F-A1B1-D0134780EB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Defibrillator for Use Through a Right Minithoracotomy</a:t>
            </a:r>
            <a:endParaRPr lang="en-US" dirty="0"/>
          </a:p>
        </p:txBody>
      </p:sp>
      <p:sp>
        <p:nvSpPr>
          <p:cNvPr id="3" name="Subtitle 2"/>
          <p:cNvSpPr>
            <a:spLocks noGrp="1"/>
          </p:cNvSpPr>
          <p:nvPr>
            <p:ph type="subTitle" idx="1"/>
          </p:nvPr>
        </p:nvSpPr>
        <p:spPr>
          <a:xfrm>
            <a:off x="457200" y="3899938"/>
            <a:ext cx="4953000" cy="2958062"/>
          </a:xfrm>
        </p:spPr>
        <p:txBody>
          <a:bodyPr>
            <a:normAutofit fontScale="85000" lnSpcReduction="20000"/>
          </a:bodyPr>
          <a:lstStyle/>
          <a:p>
            <a:r>
              <a:rPr lang="en-US" dirty="0" smtClean="0"/>
              <a:t>Team </a:t>
            </a:r>
            <a:r>
              <a:rPr lang="en-US" dirty="0" smtClean="0"/>
              <a:t>25: </a:t>
            </a:r>
          </a:p>
          <a:p>
            <a:r>
              <a:rPr lang="en-US" dirty="0" smtClean="0"/>
              <a:t>Stephen Browning</a:t>
            </a:r>
          </a:p>
          <a:p>
            <a:r>
              <a:rPr lang="en-US" dirty="0" smtClean="0"/>
              <a:t>Kathleen Kafka (presenting)</a:t>
            </a:r>
          </a:p>
          <a:p>
            <a:r>
              <a:rPr lang="en-US" dirty="0" smtClean="0"/>
              <a:t>Kelly Moor</a:t>
            </a:r>
          </a:p>
          <a:p>
            <a:endParaRPr lang="en-US" dirty="0" smtClean="0"/>
          </a:p>
          <a:p>
            <a:r>
              <a:rPr lang="en-US" dirty="0" smtClean="0"/>
              <a:t>Mentors: </a:t>
            </a:r>
          </a:p>
          <a:p>
            <a:r>
              <a:rPr lang="en-US" dirty="0" smtClean="0"/>
              <a:t>Dr. Damiano</a:t>
            </a:r>
          </a:p>
          <a:p>
            <a:r>
              <a:rPr lang="en-US" dirty="0" smtClean="0"/>
              <a:t>Dr. Robertson </a:t>
            </a:r>
          </a:p>
          <a:p>
            <a:r>
              <a:rPr lang="en-US" dirty="0" smtClean="0"/>
              <a:t>Dr. Okada</a:t>
            </a:r>
          </a:p>
          <a:p>
            <a:r>
              <a:rPr lang="en-US" dirty="0" smtClean="0"/>
              <a:t>Dr. Saint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 Risk Reduction</a:t>
            </a:r>
            <a:endParaRPr lang="en-US" dirty="0"/>
          </a:p>
        </p:txBody>
      </p:sp>
      <p:sp>
        <p:nvSpPr>
          <p:cNvPr id="3" name="Content Placeholder 2"/>
          <p:cNvSpPr>
            <a:spLocks noGrp="1"/>
          </p:cNvSpPr>
          <p:nvPr>
            <p:ph sz="half" idx="1"/>
          </p:nvPr>
        </p:nvSpPr>
        <p:spPr>
          <a:xfrm>
            <a:off x="457200" y="2209800"/>
            <a:ext cx="5029200" cy="4525963"/>
          </a:xfrm>
        </p:spPr>
        <p:txBody>
          <a:bodyPr>
            <a:normAutofit lnSpcReduction="10000"/>
          </a:bodyPr>
          <a:lstStyle/>
          <a:p>
            <a:r>
              <a:rPr lang="en-US" dirty="0" smtClean="0"/>
              <a:t>Electrode design – silicone “padding”</a:t>
            </a:r>
          </a:p>
          <a:p>
            <a:pPr lvl="1"/>
            <a:r>
              <a:rPr lang="en-US" dirty="0" smtClean="0"/>
              <a:t>Eliminates sharp edges</a:t>
            </a:r>
          </a:p>
          <a:p>
            <a:r>
              <a:rPr lang="en-US" dirty="0" smtClean="0"/>
              <a:t>Training</a:t>
            </a:r>
          </a:p>
          <a:p>
            <a:pPr lvl="1"/>
            <a:r>
              <a:rPr lang="en-US" dirty="0" smtClean="0"/>
              <a:t>Extensions of pre-existing training</a:t>
            </a:r>
          </a:p>
          <a:p>
            <a:r>
              <a:rPr lang="en-US" dirty="0" smtClean="0"/>
              <a:t>Warnings</a:t>
            </a:r>
          </a:p>
          <a:p>
            <a:pPr lvl="1"/>
            <a:r>
              <a:rPr lang="en-US" dirty="0" smtClean="0"/>
              <a:t>Sharp edges and electrical danger</a:t>
            </a:r>
          </a:p>
          <a:p>
            <a:pPr lvl="1"/>
            <a:r>
              <a:rPr lang="en-US" dirty="0" smtClean="0"/>
              <a:t>High impedance indicates incorrect placement</a:t>
            </a:r>
          </a:p>
          <a:p>
            <a:r>
              <a:rPr lang="en-US" dirty="0" smtClean="0"/>
              <a:t>Manuals</a:t>
            </a:r>
          </a:p>
          <a:p>
            <a:pPr lvl="1"/>
            <a:r>
              <a:rPr lang="en-US" dirty="0" smtClean="0"/>
              <a:t>Set up and use of electrode</a:t>
            </a:r>
          </a:p>
          <a:p>
            <a:pPr lvl="1"/>
            <a:r>
              <a:rPr lang="en-US" dirty="0" smtClean="0"/>
              <a:t>Ignitable oxygen</a:t>
            </a:r>
          </a:p>
          <a:p>
            <a:r>
              <a:rPr lang="en-US" dirty="0" smtClean="0"/>
              <a:t>Gloves and protective clothing</a:t>
            </a:r>
          </a:p>
          <a:p>
            <a:pPr lvl="1"/>
            <a:r>
              <a:rPr lang="en-US" dirty="0" smtClean="0"/>
              <a:t>Hazardous biological waste</a:t>
            </a:r>
          </a:p>
          <a:p>
            <a:pPr lvl="1"/>
            <a:r>
              <a:rPr lang="en-US" dirty="0" smtClean="0"/>
              <a:t>Blood borne illness</a:t>
            </a:r>
          </a:p>
        </p:txBody>
      </p:sp>
      <p:pic>
        <p:nvPicPr>
          <p:cNvPr id="1026" name="Picture 2"/>
          <p:cNvPicPr>
            <a:picLocks noChangeAspect="1" noChangeArrowheads="1"/>
          </p:cNvPicPr>
          <p:nvPr/>
        </p:nvPicPr>
        <p:blipFill>
          <a:blip r:embed="rId2" cstate="print"/>
          <a:srcRect/>
          <a:stretch>
            <a:fillRect/>
          </a:stretch>
        </p:blipFill>
        <p:spPr bwMode="auto">
          <a:xfrm>
            <a:off x="5334000" y="2743200"/>
            <a:ext cx="3219450" cy="3162300"/>
          </a:xfrm>
          <a:prstGeom prst="rect">
            <a:avLst/>
          </a:prstGeom>
          <a:noFill/>
          <a:ln w="9525">
            <a:noFill/>
            <a:miter lim="800000"/>
            <a:headEnd/>
            <a:tailEnd/>
          </a:ln>
        </p:spPr>
      </p:pic>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066800"/>
          </a:xfrm>
        </p:spPr>
        <p:txBody>
          <a:bodyPr/>
          <a:lstStyle/>
          <a:p>
            <a:r>
              <a:rPr lang="en-US" dirty="0" smtClean="0"/>
              <a:t>Materials, Cost, and Lead Times</a:t>
            </a:r>
            <a:endParaRPr lang="en-US" dirty="0"/>
          </a:p>
        </p:txBody>
      </p:sp>
      <p:graphicFrame>
        <p:nvGraphicFramePr>
          <p:cNvPr id="6" name="Content Placeholder 5"/>
          <p:cNvGraphicFramePr>
            <a:graphicFrameLocks noGrp="1"/>
          </p:cNvGraphicFramePr>
          <p:nvPr>
            <p:ph sz="half" idx="1"/>
          </p:nvPr>
        </p:nvGraphicFramePr>
        <p:xfrm>
          <a:off x="152400" y="1295400"/>
          <a:ext cx="8839200" cy="4876800"/>
        </p:xfrm>
        <a:graphic>
          <a:graphicData uri="http://schemas.openxmlformats.org/drawingml/2006/table">
            <a:tbl>
              <a:tblPr firstRow="1" bandRow="1">
                <a:tableStyleId>{5C22544A-7EE6-4342-B048-85BDC9FD1C3A}</a:tableStyleId>
              </a:tblPr>
              <a:tblGrid>
                <a:gridCol w="1431109"/>
                <a:gridCol w="1767840"/>
                <a:gridCol w="1767840"/>
                <a:gridCol w="1891211"/>
                <a:gridCol w="914400"/>
                <a:gridCol w="1066800"/>
              </a:tblGrid>
              <a:tr h="641451">
                <a:tc>
                  <a:txBody>
                    <a:bodyPr/>
                    <a:lstStyle/>
                    <a:p>
                      <a:r>
                        <a:rPr lang="en-US" dirty="0" smtClean="0"/>
                        <a:t>Part </a:t>
                      </a:r>
                      <a:endParaRPr lang="en-US" dirty="0"/>
                    </a:p>
                  </a:txBody>
                  <a:tcPr/>
                </a:tc>
                <a:tc>
                  <a:txBody>
                    <a:bodyPr/>
                    <a:lstStyle/>
                    <a:p>
                      <a:r>
                        <a:rPr lang="en-US" dirty="0" smtClean="0"/>
                        <a:t>Description</a:t>
                      </a:r>
                      <a:endParaRPr lang="en-US" dirty="0"/>
                    </a:p>
                  </a:txBody>
                  <a:tcPr/>
                </a:tc>
                <a:tc>
                  <a:txBody>
                    <a:bodyPr/>
                    <a:lstStyle/>
                    <a:p>
                      <a:r>
                        <a:rPr lang="en-US" dirty="0" smtClean="0"/>
                        <a:t>Material</a:t>
                      </a:r>
                      <a:endParaRPr lang="en-US" dirty="0"/>
                    </a:p>
                  </a:txBody>
                  <a:tcPr/>
                </a:tc>
                <a:tc>
                  <a:txBody>
                    <a:bodyPr/>
                    <a:lstStyle/>
                    <a:p>
                      <a:r>
                        <a:rPr lang="en-US" dirty="0" smtClean="0"/>
                        <a:t>Manufacturer</a:t>
                      </a:r>
                      <a:endParaRPr lang="en-US" dirty="0"/>
                    </a:p>
                  </a:txBody>
                  <a:tcPr/>
                </a:tc>
                <a:tc>
                  <a:txBody>
                    <a:bodyPr/>
                    <a:lstStyle/>
                    <a:p>
                      <a:r>
                        <a:rPr lang="en-US" dirty="0" smtClean="0"/>
                        <a:t>Cost</a:t>
                      </a:r>
                      <a:endParaRPr lang="en-US" dirty="0"/>
                    </a:p>
                  </a:txBody>
                  <a:tcPr/>
                </a:tc>
                <a:tc>
                  <a:txBody>
                    <a:bodyPr/>
                    <a:lstStyle/>
                    <a:p>
                      <a:r>
                        <a:rPr lang="en-US" dirty="0" smtClean="0"/>
                        <a:t>Lead Time</a:t>
                      </a:r>
                      <a:endParaRPr lang="en-US" dirty="0"/>
                    </a:p>
                  </a:txBody>
                  <a:tcPr/>
                </a:tc>
              </a:tr>
              <a:tr h="648558">
                <a:tc>
                  <a:txBody>
                    <a:bodyPr/>
                    <a:lstStyle/>
                    <a:p>
                      <a:r>
                        <a:rPr lang="en-US" dirty="0" smtClean="0"/>
                        <a:t>SVC Electrode</a:t>
                      </a:r>
                      <a:endParaRPr lang="en-US" dirty="0"/>
                    </a:p>
                  </a:txBody>
                  <a:tcPr/>
                </a:tc>
                <a:tc>
                  <a:txBody>
                    <a:bodyPr/>
                    <a:lstStyle/>
                    <a:p>
                      <a:r>
                        <a:rPr lang="en-US" dirty="0" smtClean="0"/>
                        <a:t>Conductor </a:t>
                      </a:r>
                      <a:r>
                        <a:rPr lang="en-US" baseline="0" dirty="0" smtClean="0"/>
                        <a:t>Coil</a:t>
                      </a:r>
                      <a:endParaRPr lang="en-US" dirty="0"/>
                    </a:p>
                  </a:txBody>
                  <a:tcPr/>
                </a:tc>
                <a:tc>
                  <a:txBody>
                    <a:bodyPr/>
                    <a:lstStyle/>
                    <a:p>
                      <a:r>
                        <a:rPr lang="en-US" dirty="0" smtClean="0"/>
                        <a:t>Tantalum coated copper</a:t>
                      </a:r>
                      <a:endParaRPr lang="en-US" dirty="0"/>
                    </a:p>
                  </a:txBody>
                  <a:tcPr/>
                </a:tc>
                <a:tc>
                  <a:txBody>
                    <a:bodyPr/>
                    <a:lstStyle/>
                    <a:p>
                      <a:r>
                        <a:rPr lang="en-US" dirty="0" smtClean="0"/>
                        <a:t>McMaster</a:t>
                      </a:r>
                      <a:r>
                        <a:rPr lang="en-US" baseline="0" dirty="0" smtClean="0"/>
                        <a:t> Carr</a:t>
                      </a:r>
                      <a:endParaRPr lang="en-US" dirty="0"/>
                    </a:p>
                  </a:txBody>
                  <a:tcPr/>
                </a:tc>
                <a:tc>
                  <a:txBody>
                    <a:bodyPr/>
                    <a:lstStyle/>
                    <a:p>
                      <a:r>
                        <a:rPr lang="en-US" dirty="0" smtClean="0"/>
                        <a:t>$95</a:t>
                      </a:r>
                      <a:endParaRPr lang="en-US" dirty="0"/>
                    </a:p>
                  </a:txBody>
                  <a:tcPr/>
                </a:tc>
                <a:tc>
                  <a:txBody>
                    <a:bodyPr/>
                    <a:lstStyle/>
                    <a:p>
                      <a:r>
                        <a:rPr lang="en-US" dirty="0" smtClean="0"/>
                        <a:t>1</a:t>
                      </a:r>
                      <a:r>
                        <a:rPr lang="en-US" baseline="0" dirty="0" smtClean="0"/>
                        <a:t> week</a:t>
                      </a:r>
                      <a:endParaRPr lang="en-US" dirty="0"/>
                    </a:p>
                  </a:txBody>
                  <a:tcPr/>
                </a:tc>
              </a:tr>
              <a:tr h="916360">
                <a:tc>
                  <a:txBody>
                    <a:bodyPr/>
                    <a:lstStyle/>
                    <a:p>
                      <a:r>
                        <a:rPr lang="en-US" dirty="0" smtClean="0"/>
                        <a:t>Epicardial</a:t>
                      </a:r>
                      <a:r>
                        <a:rPr lang="en-US" baseline="0" dirty="0" smtClean="0"/>
                        <a:t> Electrode</a:t>
                      </a:r>
                      <a:endParaRPr lang="en-US" dirty="0"/>
                    </a:p>
                  </a:txBody>
                  <a:tcPr/>
                </a:tc>
                <a:tc>
                  <a:txBody>
                    <a:bodyPr/>
                    <a:lstStyle/>
                    <a:p>
                      <a:r>
                        <a:rPr lang="en-US" dirty="0" smtClean="0"/>
                        <a:t>Conductor</a:t>
                      </a:r>
                      <a:r>
                        <a:rPr lang="en-US" baseline="0" dirty="0" smtClean="0"/>
                        <a:t> Mesh (1/2 ft²)</a:t>
                      </a:r>
                      <a:endParaRPr lang="en-US" dirty="0"/>
                    </a:p>
                  </a:txBody>
                  <a:tcPr/>
                </a:tc>
                <a:tc>
                  <a:txBody>
                    <a:bodyPr/>
                    <a:lstStyle/>
                    <a:p>
                      <a:r>
                        <a:rPr lang="en-US" dirty="0" smtClean="0"/>
                        <a:t>Titanium</a:t>
                      </a:r>
                      <a:r>
                        <a:rPr lang="en-US" baseline="0" dirty="0" smtClean="0"/>
                        <a:t> mesh (50 lines/inch)</a:t>
                      </a:r>
                      <a:endParaRPr lang="en-US" dirty="0"/>
                    </a:p>
                  </a:txBody>
                  <a:tcPr/>
                </a:tc>
                <a:tc>
                  <a:txBody>
                    <a:bodyPr/>
                    <a:lstStyle/>
                    <a:p>
                      <a:r>
                        <a:rPr lang="en-US" dirty="0" smtClean="0"/>
                        <a:t>Unique Wire</a:t>
                      </a:r>
                      <a:r>
                        <a:rPr lang="en-US" baseline="0" dirty="0" smtClean="0"/>
                        <a:t> Weaving Company</a:t>
                      </a:r>
                      <a:endParaRPr lang="en-US" dirty="0"/>
                    </a:p>
                  </a:txBody>
                  <a:tcPr/>
                </a:tc>
                <a:tc>
                  <a:txBody>
                    <a:bodyPr/>
                    <a:lstStyle/>
                    <a:p>
                      <a:r>
                        <a:rPr lang="en-US" dirty="0" smtClean="0"/>
                        <a:t>$120</a:t>
                      </a:r>
                      <a:endParaRPr lang="en-US" dirty="0"/>
                    </a:p>
                  </a:txBody>
                  <a:tcPr/>
                </a:tc>
                <a:tc>
                  <a:txBody>
                    <a:bodyPr/>
                    <a:lstStyle/>
                    <a:p>
                      <a:r>
                        <a:rPr lang="en-US" dirty="0" smtClean="0"/>
                        <a:t>2-3 days</a:t>
                      </a:r>
                      <a:endParaRPr lang="en-US" dirty="0"/>
                    </a:p>
                  </a:txBody>
                  <a:tcPr/>
                </a:tc>
              </a:tr>
              <a:tr h="648558">
                <a:tc>
                  <a:txBody>
                    <a:bodyPr/>
                    <a:lstStyle/>
                    <a:p>
                      <a:r>
                        <a:rPr lang="en-US" dirty="0" smtClean="0"/>
                        <a:t>Epicardial Electrode</a:t>
                      </a:r>
                      <a:endParaRPr lang="en-US" dirty="0"/>
                    </a:p>
                  </a:txBody>
                  <a:tcPr/>
                </a:tc>
                <a:tc>
                  <a:txBody>
                    <a:bodyPr/>
                    <a:lstStyle/>
                    <a:p>
                      <a:r>
                        <a:rPr lang="en-US" b="0" dirty="0" smtClean="0"/>
                        <a:t>Insulator Backing</a:t>
                      </a:r>
                      <a:endParaRPr lang="en-US" b="0" dirty="0"/>
                    </a:p>
                  </a:txBody>
                  <a:tcPr/>
                </a:tc>
                <a:tc>
                  <a:txBody>
                    <a:bodyPr/>
                    <a:lstStyle/>
                    <a:p>
                      <a:r>
                        <a:rPr lang="en-US" dirty="0" smtClean="0"/>
                        <a:t>Silicone sheeting</a:t>
                      </a:r>
                      <a:endParaRPr lang="en-US" dirty="0"/>
                    </a:p>
                  </a:txBody>
                  <a:tcPr/>
                </a:tc>
                <a:tc>
                  <a:txBody>
                    <a:bodyPr/>
                    <a:lstStyle/>
                    <a:p>
                      <a:r>
                        <a:rPr lang="en-US" dirty="0" err="1" smtClean="0"/>
                        <a:t>Bioplexus</a:t>
                      </a:r>
                      <a:endParaRPr lang="en-US" dirty="0"/>
                    </a:p>
                  </a:txBody>
                  <a:tcPr/>
                </a:tc>
                <a:tc>
                  <a:txBody>
                    <a:bodyPr/>
                    <a:lstStyle/>
                    <a:p>
                      <a:r>
                        <a:rPr lang="en-US" dirty="0" smtClean="0"/>
                        <a:t>$150</a:t>
                      </a:r>
                      <a:endParaRPr lang="en-US" dirty="0"/>
                    </a:p>
                  </a:txBody>
                  <a:tcPr/>
                </a:tc>
                <a:tc>
                  <a:txBody>
                    <a:bodyPr/>
                    <a:lstStyle/>
                    <a:p>
                      <a:r>
                        <a:rPr lang="en-US" dirty="0" smtClean="0"/>
                        <a:t>1 week</a:t>
                      </a:r>
                      <a:endParaRPr lang="en-US" dirty="0"/>
                    </a:p>
                  </a:txBody>
                  <a:tcPr/>
                </a:tc>
              </a:tr>
              <a:tr h="648558">
                <a:tc>
                  <a:txBody>
                    <a:bodyPr/>
                    <a:lstStyle/>
                    <a:p>
                      <a:r>
                        <a:rPr lang="en-US" dirty="0" smtClean="0"/>
                        <a:t>Connector Cable</a:t>
                      </a:r>
                      <a:endParaRPr lang="en-US" dirty="0"/>
                    </a:p>
                  </a:txBody>
                  <a:tcPr/>
                </a:tc>
                <a:tc>
                  <a:txBody>
                    <a:bodyPr/>
                    <a:lstStyle/>
                    <a:p>
                      <a:r>
                        <a:rPr lang="en-US" dirty="0" smtClean="0"/>
                        <a:t>Wire (100 ft)</a:t>
                      </a:r>
                      <a:endParaRPr lang="en-US" dirty="0"/>
                    </a:p>
                  </a:txBody>
                  <a:tcPr/>
                </a:tc>
                <a:tc>
                  <a:txBody>
                    <a:bodyPr/>
                    <a:lstStyle/>
                    <a:p>
                      <a:r>
                        <a:rPr lang="en-US" dirty="0" smtClean="0"/>
                        <a:t>Silicone</a:t>
                      </a:r>
                      <a:r>
                        <a:rPr lang="en-US" baseline="0" dirty="0" smtClean="0"/>
                        <a:t> coated c</a:t>
                      </a:r>
                      <a:r>
                        <a:rPr lang="en-US" dirty="0" smtClean="0"/>
                        <a:t>opper wire</a:t>
                      </a:r>
                      <a:endParaRPr lang="en-US" dirty="0"/>
                    </a:p>
                  </a:txBody>
                  <a:tcPr/>
                </a:tc>
                <a:tc>
                  <a:txBody>
                    <a:bodyPr/>
                    <a:lstStyle/>
                    <a:p>
                      <a:r>
                        <a:rPr lang="en-US" dirty="0" smtClean="0"/>
                        <a:t>Alpha</a:t>
                      </a:r>
                      <a:r>
                        <a:rPr lang="en-US" baseline="0" dirty="0" smtClean="0"/>
                        <a:t> Wire</a:t>
                      </a:r>
                      <a:endParaRPr lang="en-US" dirty="0"/>
                    </a:p>
                  </a:txBody>
                  <a:tcPr/>
                </a:tc>
                <a:tc>
                  <a:txBody>
                    <a:bodyPr/>
                    <a:lstStyle/>
                    <a:p>
                      <a:r>
                        <a:rPr lang="en-US" dirty="0" smtClean="0"/>
                        <a:t>$560</a:t>
                      </a:r>
                      <a:endParaRPr lang="en-US" dirty="0"/>
                    </a:p>
                  </a:txBody>
                  <a:tcPr/>
                </a:tc>
                <a:tc>
                  <a:txBody>
                    <a:bodyPr/>
                    <a:lstStyle/>
                    <a:p>
                      <a:r>
                        <a:rPr lang="en-US" dirty="0" smtClean="0"/>
                        <a:t>1-2 days</a:t>
                      </a:r>
                      <a:endParaRPr lang="en-US" dirty="0"/>
                    </a:p>
                  </a:txBody>
                  <a:tcPr/>
                </a:tc>
              </a:tr>
              <a:tr h="648558">
                <a:tc>
                  <a:txBody>
                    <a:bodyPr/>
                    <a:lstStyle/>
                    <a:p>
                      <a:r>
                        <a:rPr lang="en-US" dirty="0" smtClean="0"/>
                        <a:t>Connector Cable</a:t>
                      </a:r>
                      <a:endParaRPr lang="en-US" dirty="0"/>
                    </a:p>
                  </a:txBody>
                  <a:tcPr/>
                </a:tc>
                <a:tc>
                  <a:txBody>
                    <a:bodyPr/>
                    <a:lstStyle/>
                    <a:p>
                      <a:r>
                        <a:rPr lang="en-US" dirty="0" smtClean="0"/>
                        <a:t>Polyurethane</a:t>
                      </a:r>
                      <a:r>
                        <a:rPr lang="en-US" baseline="0" dirty="0" smtClean="0"/>
                        <a:t> coating (36 yards)</a:t>
                      </a:r>
                      <a:endParaRPr lang="en-US" dirty="0"/>
                    </a:p>
                  </a:txBody>
                  <a:tcPr/>
                </a:tc>
                <a:tc>
                  <a:txBody>
                    <a:bodyPr/>
                    <a:lstStyle/>
                    <a:p>
                      <a:r>
                        <a:rPr lang="en-US" dirty="0" smtClean="0"/>
                        <a:t>Polyurethane</a:t>
                      </a:r>
                      <a:r>
                        <a:rPr lang="en-US" baseline="0" dirty="0" smtClean="0"/>
                        <a:t> tape</a:t>
                      </a:r>
                      <a:endParaRPr lang="en-US" dirty="0"/>
                    </a:p>
                  </a:txBody>
                  <a:tcPr/>
                </a:tc>
                <a:tc>
                  <a:txBody>
                    <a:bodyPr/>
                    <a:lstStyle/>
                    <a:p>
                      <a:r>
                        <a:rPr lang="en-US" dirty="0" smtClean="0"/>
                        <a:t>3M</a:t>
                      </a:r>
                      <a:endParaRPr lang="en-US" dirty="0"/>
                    </a:p>
                  </a:txBody>
                  <a:tcPr/>
                </a:tc>
                <a:tc>
                  <a:txBody>
                    <a:bodyPr/>
                    <a:lstStyle/>
                    <a:p>
                      <a:r>
                        <a:rPr lang="en-US" dirty="0" smtClean="0"/>
                        <a:t>$1,300</a:t>
                      </a:r>
                      <a:endParaRPr lang="en-US" dirty="0"/>
                    </a:p>
                  </a:txBody>
                  <a:tcPr/>
                </a:tc>
                <a:tc>
                  <a:txBody>
                    <a:bodyPr/>
                    <a:lstStyle/>
                    <a:p>
                      <a:r>
                        <a:rPr lang="en-US" dirty="0" smtClean="0"/>
                        <a:t>10-15 days</a:t>
                      </a:r>
                      <a:endParaRPr lang="en-US" dirty="0"/>
                    </a:p>
                  </a:txBody>
                  <a:tcPr/>
                </a:tc>
              </a:tr>
              <a:tr h="458915">
                <a:tc>
                  <a:txBody>
                    <a:bodyPr/>
                    <a:lstStyle/>
                    <a:p>
                      <a:r>
                        <a:rPr lang="en-US" dirty="0" smtClean="0"/>
                        <a:t>Connectors</a:t>
                      </a:r>
                      <a:endParaRPr lang="en-US" dirty="0"/>
                    </a:p>
                  </a:txBody>
                  <a:tcPr/>
                </a:tc>
                <a:tc>
                  <a:txBody>
                    <a:bodyPr/>
                    <a:lstStyle/>
                    <a:p>
                      <a:r>
                        <a:rPr lang="en-US" dirty="0" smtClean="0"/>
                        <a:t>3 connectors</a:t>
                      </a:r>
                      <a:endParaRPr lang="en-US" dirty="0"/>
                    </a:p>
                  </a:txBody>
                  <a:tcPr/>
                </a:tc>
                <a:tc>
                  <a:txBody>
                    <a:bodyPr/>
                    <a:lstStyle/>
                    <a:p>
                      <a:r>
                        <a:rPr lang="en-US" dirty="0" smtClean="0"/>
                        <a:t>polyester</a:t>
                      </a:r>
                      <a:endParaRPr lang="en-US" dirty="0"/>
                    </a:p>
                  </a:txBody>
                  <a:tcPr/>
                </a:tc>
                <a:tc>
                  <a:txBody>
                    <a:bodyPr/>
                    <a:lstStyle/>
                    <a:p>
                      <a:r>
                        <a:rPr lang="en-US" dirty="0" smtClean="0"/>
                        <a:t>Molex</a:t>
                      </a:r>
                      <a:endParaRPr lang="en-US" dirty="0"/>
                    </a:p>
                  </a:txBody>
                  <a:tcPr/>
                </a:tc>
                <a:tc>
                  <a:txBody>
                    <a:bodyPr/>
                    <a:lstStyle/>
                    <a:p>
                      <a:r>
                        <a:rPr lang="en-US" dirty="0" smtClean="0"/>
                        <a:t>$3</a:t>
                      </a:r>
                      <a:endParaRPr lang="en-US" dirty="0"/>
                    </a:p>
                  </a:txBody>
                  <a:tcPr/>
                </a:tc>
                <a:tc>
                  <a:txBody>
                    <a:bodyPr/>
                    <a:lstStyle/>
                    <a:p>
                      <a:r>
                        <a:rPr lang="en-US" dirty="0" smtClean="0"/>
                        <a:t>1-2 days</a:t>
                      </a:r>
                      <a:endParaRPr lang="en-US" dirty="0"/>
                    </a:p>
                  </a:txBody>
                  <a:tcPr/>
                </a:tc>
              </a:tr>
            </a:tbl>
          </a:graphicData>
        </a:graphic>
      </p:graphicFrame>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Design         </a:t>
            </a:r>
            <a:r>
              <a:rPr lang="en-US" dirty="0" smtClean="0">
                <a:solidFill>
                  <a:schemeClr val="accent5">
                    <a:lumMod val="20000"/>
                    <a:lumOff val="80000"/>
                  </a:schemeClr>
                </a:solidFill>
              </a:rPr>
              <a:t>Materials/Manufacturing</a:t>
            </a:r>
            <a:r>
              <a:rPr lang="en-US" dirty="0" smtClean="0">
                <a:solidFill>
                  <a:schemeClr val="accent5"/>
                </a:solidFill>
              </a:rPr>
              <a:t>         Conclusions</a:t>
            </a:r>
            <a:endParaRPr lang="en-US" dirty="0">
              <a:solidFill>
                <a:schemeClr val="accent5"/>
              </a:solidFill>
            </a:endParaRPr>
          </a:p>
        </p:txBody>
      </p:sp>
      <p:sp>
        <p:nvSpPr>
          <p:cNvPr id="7" name="TextBox 6"/>
          <p:cNvSpPr txBox="1"/>
          <p:nvPr/>
        </p:nvSpPr>
        <p:spPr>
          <a:xfrm>
            <a:off x="0" y="6324600"/>
            <a:ext cx="9144000" cy="523220"/>
          </a:xfrm>
          <a:prstGeom prst="rect">
            <a:avLst/>
          </a:prstGeom>
          <a:noFill/>
        </p:spPr>
        <p:txBody>
          <a:bodyPr wrap="square" rtlCol="0">
            <a:spAutoFit/>
          </a:bodyPr>
          <a:lstStyle/>
          <a:p>
            <a:pPr algn="ctr"/>
            <a:r>
              <a:rPr lang="en-US" sz="2800" dirty="0" smtClean="0"/>
              <a:t>Total for prototype production = $2200</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Production</a:t>
            </a:r>
            <a:endParaRPr lang="en-US" dirty="0"/>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Design         </a:t>
            </a:r>
            <a:r>
              <a:rPr lang="en-US" dirty="0" smtClean="0">
                <a:solidFill>
                  <a:schemeClr val="accent5">
                    <a:lumMod val="20000"/>
                    <a:lumOff val="80000"/>
                  </a:schemeClr>
                </a:solidFill>
              </a:rPr>
              <a:t>Materials/Manufacturing</a:t>
            </a:r>
            <a:r>
              <a:rPr lang="en-US" dirty="0" smtClean="0">
                <a:solidFill>
                  <a:schemeClr val="accent5"/>
                </a:solidFill>
              </a:rPr>
              <a:t>         Conclusions</a:t>
            </a:r>
            <a:endParaRPr lang="en-US" dirty="0">
              <a:solidFill>
                <a:schemeClr val="accent5"/>
              </a:solidFill>
            </a:endParaRPr>
          </a:p>
        </p:txBody>
      </p:sp>
      <p:pic>
        <p:nvPicPr>
          <p:cNvPr id="4098" name="Picture 2"/>
          <p:cNvPicPr>
            <a:picLocks noChangeAspect="1" noChangeArrowheads="1"/>
          </p:cNvPicPr>
          <p:nvPr/>
        </p:nvPicPr>
        <p:blipFill>
          <a:blip r:embed="rId2" cstate="print"/>
          <a:srcRect/>
          <a:stretch>
            <a:fillRect/>
          </a:stretch>
        </p:blipFill>
        <p:spPr bwMode="auto">
          <a:xfrm>
            <a:off x="990600" y="4953000"/>
            <a:ext cx="5791200" cy="1905000"/>
          </a:xfrm>
          <a:prstGeom prst="rect">
            <a:avLst/>
          </a:prstGeom>
          <a:noFill/>
        </p:spPr>
      </p:pic>
      <p:sp>
        <p:nvSpPr>
          <p:cNvPr id="3" name="Content Placeholder 2"/>
          <p:cNvSpPr>
            <a:spLocks noGrp="1"/>
          </p:cNvSpPr>
          <p:nvPr>
            <p:ph sz="half" idx="1"/>
          </p:nvPr>
        </p:nvSpPr>
        <p:spPr>
          <a:xfrm>
            <a:off x="457200" y="2249424"/>
            <a:ext cx="4038600" cy="3084576"/>
          </a:xfrm>
        </p:spPr>
        <p:txBody>
          <a:bodyPr>
            <a:normAutofit/>
          </a:bodyPr>
          <a:lstStyle/>
          <a:p>
            <a:pPr>
              <a:buNone/>
            </a:pPr>
            <a:r>
              <a:rPr lang="en-US" dirty="0" smtClean="0"/>
              <a:t>Transvenous </a:t>
            </a:r>
            <a:r>
              <a:rPr lang="en-US" dirty="0" smtClean="0"/>
              <a:t>SVC Electrode</a:t>
            </a:r>
          </a:p>
          <a:p>
            <a:r>
              <a:rPr lang="en-US" dirty="0" smtClean="0"/>
              <a:t>Strip section of silicone coated 3-conductor wire</a:t>
            </a:r>
          </a:p>
          <a:p>
            <a:r>
              <a:rPr lang="en-US" dirty="0" smtClean="0"/>
              <a:t>Coil wire to defined length and diameter</a:t>
            </a:r>
          </a:p>
          <a:p>
            <a:r>
              <a:rPr lang="en-US" dirty="0" smtClean="0"/>
              <a:t>Electroplate with </a:t>
            </a:r>
            <a:r>
              <a:rPr lang="en-US" dirty="0" smtClean="0"/>
              <a:t>tantalum</a:t>
            </a:r>
          </a:p>
          <a:p>
            <a:r>
              <a:rPr lang="en-US" dirty="0" smtClean="0"/>
              <a:t>Attach silicone tip</a:t>
            </a:r>
            <a:endParaRPr lang="en-US" dirty="0" smtClean="0"/>
          </a:p>
          <a:p>
            <a:r>
              <a:rPr lang="en-US" dirty="0" smtClean="0"/>
              <a:t>Attach to cable using Molex connector</a:t>
            </a:r>
            <a:endParaRPr lang="en-US" dirty="0" smtClean="0"/>
          </a:p>
          <a:p>
            <a:pPr>
              <a:buNone/>
            </a:pPr>
            <a:endParaRPr lang="en-US" dirty="0"/>
          </a:p>
        </p:txBody>
      </p:sp>
      <p:sp>
        <p:nvSpPr>
          <p:cNvPr id="4" name="Content Placeholder 3"/>
          <p:cNvSpPr>
            <a:spLocks noGrp="1"/>
          </p:cNvSpPr>
          <p:nvPr>
            <p:ph sz="half" idx="2"/>
          </p:nvPr>
        </p:nvSpPr>
        <p:spPr/>
        <p:txBody>
          <a:bodyPr>
            <a:normAutofit/>
          </a:bodyPr>
          <a:lstStyle/>
          <a:p>
            <a:pPr>
              <a:buNone/>
            </a:pPr>
            <a:r>
              <a:rPr lang="en-US" dirty="0" smtClean="0"/>
              <a:t>RV Epicardial Electrode</a:t>
            </a:r>
          </a:p>
          <a:p>
            <a:r>
              <a:rPr lang="en-US" dirty="0" smtClean="0"/>
              <a:t>Cut silicone and titanium mesh to size</a:t>
            </a:r>
          </a:p>
          <a:p>
            <a:r>
              <a:rPr lang="en-US" dirty="0" smtClean="0"/>
              <a:t>Stretch silicone over mesh</a:t>
            </a:r>
          </a:p>
          <a:p>
            <a:r>
              <a:rPr lang="en-US" dirty="0" smtClean="0"/>
              <a:t>Insert Molex connector between silicone and mesh</a:t>
            </a:r>
          </a:p>
          <a:p>
            <a:r>
              <a:rPr lang="en-US" dirty="0" smtClean="0"/>
              <a:t>Cure in oven (</a:t>
            </a:r>
            <a:r>
              <a:rPr lang="en-US" dirty="0" smtClean="0"/>
              <a:t>25 </a:t>
            </a:r>
            <a:r>
              <a:rPr lang="en-US" dirty="0" smtClean="0"/>
              <a:t>min @ 350 degrees F)</a:t>
            </a:r>
          </a:p>
          <a:p>
            <a:r>
              <a:rPr lang="en-US" dirty="0" smtClean="0"/>
              <a:t>Crimp to cable </a:t>
            </a:r>
            <a:r>
              <a:rPr lang="en-US" dirty="0" smtClean="0"/>
              <a:t>using Molex </a:t>
            </a:r>
            <a:r>
              <a:rPr lang="en-US" dirty="0" smtClean="0"/>
              <a:t>connector</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Intellectual Property</a:t>
            </a:r>
            <a:endParaRPr lang="en-US" dirty="0"/>
          </a:p>
        </p:txBody>
      </p:sp>
      <p:sp>
        <p:nvSpPr>
          <p:cNvPr id="3" name="Content Placeholder 2"/>
          <p:cNvSpPr>
            <a:spLocks noGrp="1"/>
          </p:cNvSpPr>
          <p:nvPr>
            <p:ph sz="half" idx="1"/>
          </p:nvPr>
        </p:nvSpPr>
        <p:spPr/>
        <p:txBody>
          <a:bodyPr/>
          <a:lstStyle/>
          <a:p>
            <a:r>
              <a:rPr lang="en-US" dirty="0" smtClean="0"/>
              <a:t>Several design aspects taken from patents</a:t>
            </a:r>
          </a:p>
          <a:p>
            <a:pPr lvl="1"/>
            <a:r>
              <a:rPr lang="en-US" dirty="0" smtClean="0"/>
              <a:t>Transvenous Electrode: </a:t>
            </a:r>
            <a:r>
              <a:rPr lang="en-US" dirty="0" err="1" smtClean="0"/>
              <a:t>Intermedics</a:t>
            </a:r>
            <a:r>
              <a:rPr lang="en-US" dirty="0" smtClean="0"/>
              <a:t>, Inc. Patent</a:t>
            </a:r>
          </a:p>
          <a:p>
            <a:pPr lvl="1"/>
            <a:r>
              <a:rPr lang="en-US" dirty="0" smtClean="0"/>
              <a:t>Epicardial Electrode: </a:t>
            </a:r>
            <a:r>
              <a:rPr lang="en-US" dirty="0" err="1" smtClean="0"/>
              <a:t>Ideker</a:t>
            </a:r>
            <a:r>
              <a:rPr lang="en-US" dirty="0" smtClean="0"/>
              <a:t> Patent</a:t>
            </a:r>
          </a:p>
          <a:p>
            <a:pPr lvl="1"/>
            <a:r>
              <a:rPr lang="en-US" dirty="0" smtClean="0"/>
              <a:t>Expired patent protection</a:t>
            </a:r>
          </a:p>
          <a:p>
            <a:r>
              <a:rPr lang="en-US" dirty="0" smtClean="0"/>
              <a:t>Later patents</a:t>
            </a:r>
          </a:p>
          <a:p>
            <a:pPr lvl="1"/>
            <a:r>
              <a:rPr lang="en-US" dirty="0" smtClean="0"/>
              <a:t>Specific uses</a:t>
            </a:r>
          </a:p>
          <a:p>
            <a:pPr lvl="1"/>
            <a:r>
              <a:rPr lang="en-US" dirty="0" smtClean="0"/>
              <a:t>Attachment methods (ICD</a:t>
            </a:r>
            <a:r>
              <a:rPr lang="en-US" dirty="0" smtClean="0"/>
              <a:t>)</a:t>
            </a:r>
          </a:p>
          <a:p>
            <a:pPr lvl="1"/>
            <a:r>
              <a:rPr lang="en-US" dirty="0" smtClean="0"/>
              <a:t>No patent infringement</a:t>
            </a:r>
            <a:endParaRPr lang="en-US" dirty="0" smtClean="0"/>
          </a:p>
        </p:txBody>
      </p:sp>
      <p:sp>
        <p:nvSpPr>
          <p:cNvPr id="4" name="Content Placeholder 3"/>
          <p:cNvSpPr>
            <a:spLocks noGrp="1"/>
          </p:cNvSpPr>
          <p:nvPr>
            <p:ph sz="half" idx="2"/>
          </p:nvPr>
        </p:nvSpPr>
        <p:spPr/>
        <p:txBody>
          <a:bodyPr/>
          <a:lstStyle/>
          <a:p>
            <a:r>
              <a:rPr lang="en-US" dirty="0" smtClean="0"/>
              <a:t>Our IP</a:t>
            </a:r>
          </a:p>
          <a:p>
            <a:pPr lvl="1"/>
            <a:r>
              <a:rPr lang="en-US" dirty="0" smtClean="0"/>
              <a:t>Utility </a:t>
            </a:r>
            <a:r>
              <a:rPr lang="en-US" dirty="0" smtClean="0"/>
              <a:t>patent</a:t>
            </a:r>
            <a:endParaRPr lang="en-US" dirty="0" smtClean="0"/>
          </a:p>
          <a:p>
            <a:pPr lvl="1"/>
            <a:r>
              <a:rPr lang="en-US" dirty="0" smtClean="0"/>
              <a:t>Temporary implantation</a:t>
            </a:r>
            <a:endParaRPr lang="en-US" dirty="0" smtClean="0"/>
          </a:p>
          <a:p>
            <a:pPr lvl="1"/>
            <a:r>
              <a:rPr lang="en-US" dirty="0" smtClean="0"/>
              <a:t>Minithoracotomy</a:t>
            </a:r>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Design         Materials/Manufacturing         </a:t>
            </a:r>
            <a:r>
              <a:rPr lang="en-US" dirty="0" smtClean="0">
                <a:solidFill>
                  <a:schemeClr val="accent5">
                    <a:lumMod val="20000"/>
                    <a:lumOff val="80000"/>
                  </a:schemeClr>
                </a:solidFill>
              </a:rPr>
              <a:t>Conclusions</a:t>
            </a:r>
            <a:endParaRPr lang="en-US"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dirty="0" smtClean="0"/>
              <a:t>Discussion</a:t>
            </a:r>
            <a:endParaRPr lang="en-US" dirty="0"/>
          </a:p>
        </p:txBody>
      </p:sp>
      <p:sp>
        <p:nvSpPr>
          <p:cNvPr id="3" name="Content Placeholder 2"/>
          <p:cNvSpPr>
            <a:spLocks noGrp="1"/>
          </p:cNvSpPr>
          <p:nvPr>
            <p:ph sz="half" idx="1"/>
          </p:nvPr>
        </p:nvSpPr>
        <p:spPr>
          <a:xfrm>
            <a:off x="4648200" y="2209800"/>
            <a:ext cx="4038600" cy="4525963"/>
          </a:xfrm>
        </p:spPr>
        <p:txBody>
          <a:bodyPr>
            <a:normAutofit fontScale="85000" lnSpcReduction="10000"/>
          </a:bodyPr>
          <a:lstStyle/>
          <a:p>
            <a:pPr>
              <a:buNone/>
            </a:pPr>
            <a:r>
              <a:rPr lang="en-US" dirty="0" smtClean="0"/>
              <a:t>What would we have changed?</a:t>
            </a:r>
          </a:p>
          <a:p>
            <a:r>
              <a:rPr lang="en-US" dirty="0" smtClean="0"/>
              <a:t>More discussion with Dr. Damiano</a:t>
            </a:r>
          </a:p>
          <a:p>
            <a:r>
              <a:rPr lang="en-US" dirty="0" smtClean="0"/>
              <a:t>Engineering mentor</a:t>
            </a:r>
          </a:p>
          <a:p>
            <a:pPr>
              <a:buNone/>
            </a:pPr>
            <a:endParaRPr lang="en-US" dirty="0" smtClean="0"/>
          </a:p>
          <a:p>
            <a:pPr>
              <a:buNone/>
            </a:pPr>
            <a:r>
              <a:rPr lang="en-US" dirty="0" smtClean="0"/>
              <a:t>Problem Solved?</a:t>
            </a:r>
          </a:p>
          <a:p>
            <a:r>
              <a:rPr lang="en-US" dirty="0" smtClean="0"/>
              <a:t>Direct conduction into myocardium</a:t>
            </a:r>
          </a:p>
          <a:p>
            <a:pPr lvl="1"/>
            <a:r>
              <a:rPr lang="en-US" dirty="0" smtClean="0"/>
              <a:t>Lower energy</a:t>
            </a:r>
          </a:p>
          <a:p>
            <a:pPr lvl="1"/>
            <a:r>
              <a:rPr lang="en-US" dirty="0" smtClean="0"/>
              <a:t>Less skeletal muscle activation</a:t>
            </a:r>
          </a:p>
          <a:p>
            <a:pPr lvl="1"/>
            <a:r>
              <a:rPr lang="en-US" dirty="0" smtClean="0"/>
              <a:t>Minimizes </a:t>
            </a:r>
            <a:r>
              <a:rPr lang="en-US" dirty="0" smtClean="0"/>
              <a:t>patient movement caused by shock</a:t>
            </a:r>
          </a:p>
          <a:p>
            <a:r>
              <a:rPr lang="en-US" dirty="0" smtClean="0"/>
              <a:t>Patient Safety</a:t>
            </a:r>
          </a:p>
          <a:p>
            <a:pPr lvl="1"/>
            <a:r>
              <a:rPr lang="en-US" dirty="0" smtClean="0"/>
              <a:t>No extra incisions</a:t>
            </a:r>
          </a:p>
          <a:p>
            <a:r>
              <a:rPr lang="en-US" dirty="0" smtClean="0"/>
              <a:t>Fits </a:t>
            </a:r>
            <a:r>
              <a:rPr lang="en-US" dirty="0" smtClean="0"/>
              <a:t>through minithoracotomy</a:t>
            </a:r>
          </a:p>
        </p:txBody>
      </p:sp>
      <p:sp>
        <p:nvSpPr>
          <p:cNvPr id="4" name="Content Placeholder 3"/>
          <p:cNvSpPr>
            <a:spLocks noGrp="1"/>
          </p:cNvSpPr>
          <p:nvPr>
            <p:ph sz="half" idx="2"/>
          </p:nvPr>
        </p:nvSpPr>
        <p:spPr>
          <a:xfrm>
            <a:off x="457200" y="2209800"/>
            <a:ext cx="3962400" cy="4525963"/>
          </a:xfrm>
        </p:spPr>
        <p:txBody>
          <a:bodyPr>
            <a:normAutofit fontScale="85000" lnSpcReduction="10000"/>
          </a:bodyPr>
          <a:lstStyle/>
          <a:p>
            <a:pPr>
              <a:buNone/>
            </a:pPr>
            <a:r>
              <a:rPr lang="en-US" dirty="0" smtClean="0"/>
              <a:t>What did we learn?</a:t>
            </a:r>
          </a:p>
          <a:p>
            <a:r>
              <a:rPr lang="en-US" dirty="0" smtClean="0"/>
              <a:t>Surgeons vs. engineers</a:t>
            </a:r>
          </a:p>
          <a:p>
            <a:r>
              <a:rPr lang="en-US" dirty="0" smtClean="0"/>
              <a:t>Mechanical drawing tools</a:t>
            </a:r>
          </a:p>
          <a:p>
            <a:r>
              <a:rPr lang="en-US" dirty="0" smtClean="0"/>
              <a:t>Design process</a:t>
            </a:r>
          </a:p>
          <a:p>
            <a:endParaRPr lang="en-US" dirty="0" smtClean="0"/>
          </a:p>
          <a:p>
            <a:pPr>
              <a:buNone/>
            </a:pPr>
            <a:r>
              <a:rPr lang="en-US" dirty="0" smtClean="0"/>
              <a:t>Future Directions</a:t>
            </a:r>
          </a:p>
          <a:p>
            <a:r>
              <a:rPr lang="en-US" dirty="0" smtClean="0"/>
              <a:t>Application to partial sternotomy and left minithoracotomy</a:t>
            </a:r>
          </a:p>
          <a:p>
            <a:r>
              <a:rPr lang="en-US" dirty="0" smtClean="0"/>
              <a:t>Patch electrode applicator</a:t>
            </a:r>
          </a:p>
          <a:p>
            <a:r>
              <a:rPr lang="en-US" dirty="0" smtClean="0"/>
              <a:t>FDA Approval: Animal/Human </a:t>
            </a:r>
            <a:r>
              <a:rPr lang="en-US" dirty="0" smtClean="0"/>
              <a:t>Trials</a:t>
            </a:r>
          </a:p>
          <a:p>
            <a:pPr lvl="1"/>
            <a:r>
              <a:rPr lang="en-US" dirty="0" smtClean="0"/>
              <a:t>Optimal materials – cost versus efficacy</a:t>
            </a:r>
          </a:p>
          <a:p>
            <a:pPr lvl="1"/>
            <a:r>
              <a:rPr lang="en-US" dirty="0" smtClean="0"/>
              <a:t>Optimal placement – lower DFT</a:t>
            </a:r>
          </a:p>
          <a:p>
            <a:pPr lvl="1"/>
            <a:r>
              <a:rPr lang="en-US" dirty="0" smtClean="0"/>
              <a:t>Adjustment to electrode size and shape</a:t>
            </a:r>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Design         Materials/Manufacturing         </a:t>
            </a:r>
            <a:r>
              <a:rPr lang="en-US" dirty="0" smtClean="0">
                <a:solidFill>
                  <a:schemeClr val="accent5">
                    <a:lumMod val="20000"/>
                    <a:lumOff val="80000"/>
                  </a:schemeClr>
                </a:solidFill>
              </a:rPr>
              <a:t>Conclusions</a:t>
            </a:r>
            <a:endParaRPr lang="en-US" dirty="0">
              <a:solidFill>
                <a:schemeClr val="accent5">
                  <a:lumMod val="20000"/>
                  <a:lumOff val="8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5" descr="InferiorRVPericardialPatch.gif"/>
          <p:cNvPicPr>
            <a:picLocks noChangeAspect="1"/>
          </p:cNvPicPr>
          <p:nvPr/>
        </p:nvPicPr>
        <p:blipFill>
          <a:blip r:embed="rId2" cstate="print"/>
          <a:stretch>
            <a:fillRect/>
          </a:stretch>
        </p:blipFill>
        <p:spPr>
          <a:xfrm>
            <a:off x="685800" y="1371600"/>
            <a:ext cx="7755587" cy="4953000"/>
          </a:xfrm>
          <a:prstGeom prst="rect">
            <a:avLst/>
          </a:prstGeom>
        </p:spPr>
      </p:pic>
      <p:sp>
        <p:nvSpPr>
          <p:cNvPr id="6" name="TextBox 5"/>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Overview</a:t>
            </a:r>
            <a:endParaRPr lang="en-US" dirty="0"/>
          </a:p>
        </p:txBody>
      </p:sp>
      <p:sp>
        <p:nvSpPr>
          <p:cNvPr id="3" name="Content Placeholder 2"/>
          <p:cNvSpPr>
            <a:spLocks noGrp="1"/>
          </p:cNvSpPr>
          <p:nvPr>
            <p:ph sz="half" idx="1"/>
          </p:nvPr>
        </p:nvSpPr>
        <p:spPr>
          <a:xfrm>
            <a:off x="457200" y="2057400"/>
            <a:ext cx="4038600" cy="4717987"/>
          </a:xfrm>
        </p:spPr>
        <p:txBody>
          <a:bodyPr>
            <a:normAutofit/>
          </a:bodyPr>
          <a:lstStyle/>
          <a:p>
            <a:pPr>
              <a:buNone/>
            </a:pPr>
            <a:r>
              <a:rPr lang="en-US" dirty="0" smtClean="0"/>
              <a:t>Scope:</a:t>
            </a:r>
          </a:p>
          <a:p>
            <a:r>
              <a:rPr lang="en-US" dirty="0" smtClean="0"/>
              <a:t>Minimize dangerous patient convulsions caused by </a:t>
            </a:r>
            <a:r>
              <a:rPr lang="en-US" dirty="0" smtClean="0"/>
              <a:t>shock</a:t>
            </a:r>
            <a:endParaRPr lang="en-US" dirty="0" smtClean="0"/>
          </a:p>
          <a:p>
            <a:r>
              <a:rPr lang="en-US" dirty="0" smtClean="0"/>
              <a:t>Successful </a:t>
            </a:r>
            <a:r>
              <a:rPr lang="en-US" dirty="0" smtClean="0"/>
              <a:t>and safe defibrillation</a:t>
            </a:r>
          </a:p>
          <a:p>
            <a:r>
              <a:rPr lang="en-US" dirty="0" smtClean="0"/>
              <a:t>Right minithoracotomy</a:t>
            </a:r>
          </a:p>
          <a:p>
            <a:r>
              <a:rPr lang="en-US" dirty="0" smtClean="0"/>
              <a:t>LIFEPAK 20e compatibility</a:t>
            </a:r>
          </a:p>
          <a:p>
            <a:pPr>
              <a:buNone/>
            </a:pPr>
            <a:endParaRPr lang="en-US" dirty="0" smtClean="0"/>
          </a:p>
          <a:p>
            <a:pPr>
              <a:buNone/>
            </a:pPr>
            <a:r>
              <a:rPr lang="en-US" dirty="0" smtClean="0"/>
              <a:t>Our Design:</a:t>
            </a:r>
          </a:p>
          <a:p>
            <a:r>
              <a:rPr lang="en-US" dirty="0" smtClean="0"/>
              <a:t>Prototype design</a:t>
            </a:r>
          </a:p>
          <a:p>
            <a:r>
              <a:rPr lang="en-US" dirty="0" smtClean="0"/>
              <a:t>SVC coil electrode</a:t>
            </a:r>
          </a:p>
          <a:p>
            <a:r>
              <a:rPr lang="en-US" dirty="0" smtClean="0"/>
              <a:t>RV epicardial patch electrode</a:t>
            </a:r>
          </a:p>
          <a:p>
            <a:r>
              <a:rPr lang="en-US" dirty="0" smtClean="0"/>
              <a:t>Connecting cables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7" name="Content Placeholder 6" descr="Final_ElectrodeConfiguration.jpg"/>
          <p:cNvPicPr>
            <a:picLocks noGrp="1" noChangeAspect="1"/>
          </p:cNvPicPr>
          <p:nvPr>
            <p:ph sz="half" idx="2"/>
          </p:nvPr>
        </p:nvPicPr>
        <p:blipFill>
          <a:blip r:embed="rId3" cstate="print"/>
          <a:stretch>
            <a:fillRect/>
          </a:stretch>
        </p:blipFill>
        <p:spPr>
          <a:xfrm>
            <a:off x="4724400" y="2448688"/>
            <a:ext cx="3881436" cy="4409312"/>
          </a:xfrm>
        </p:spPr>
      </p:pic>
      <p:sp>
        <p:nvSpPr>
          <p:cNvPr id="6" name="TextBox 5"/>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lumMod val="20000"/>
                    <a:lumOff val="80000"/>
                  </a:schemeClr>
                </a:solidFill>
              </a:rPr>
              <a:t>Overview</a:t>
            </a:r>
            <a:r>
              <a:rPr lang="en-US" dirty="0" smtClean="0">
                <a:solidFill>
                  <a:schemeClr val="accent5"/>
                </a:solidFill>
              </a:rPr>
              <a:t>         Analysis         Design         Materials/Manufacturing         Conclusions</a:t>
            </a:r>
            <a:endParaRPr lang="en-US" dirty="0">
              <a:solidFill>
                <a:schemeClr val="accent5"/>
              </a:solidFill>
            </a:endParaRPr>
          </a:p>
        </p:txBody>
      </p:sp>
      <p:pic>
        <p:nvPicPr>
          <p:cNvPr id="8" name="Picture 2"/>
          <p:cNvPicPr>
            <a:picLocks noChangeAspect="1" noChangeArrowheads="1"/>
          </p:cNvPicPr>
          <p:nvPr/>
        </p:nvPicPr>
        <p:blipFill>
          <a:blip r:embed="rId4" cstate="print"/>
          <a:srcRect/>
          <a:stretch>
            <a:fillRect/>
          </a:stretch>
        </p:blipFill>
        <p:spPr bwMode="auto">
          <a:xfrm>
            <a:off x="3352800" y="838200"/>
            <a:ext cx="5264285" cy="1295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1788"/>
            <a:ext cx="8229600" cy="1095612"/>
          </a:xfrm>
        </p:spPr>
        <p:txBody>
          <a:bodyPr>
            <a:normAutofit/>
          </a:bodyPr>
          <a:lstStyle/>
          <a:p>
            <a:r>
              <a:rPr lang="en-US" dirty="0" smtClean="0"/>
              <a:t>Electrode Configuration</a:t>
            </a:r>
            <a:endParaRPr lang="en-US" dirty="0"/>
          </a:p>
        </p:txBody>
      </p:sp>
      <p:sp>
        <p:nvSpPr>
          <p:cNvPr id="3" name="Content Placeholder 2"/>
          <p:cNvSpPr>
            <a:spLocks noGrp="1"/>
          </p:cNvSpPr>
          <p:nvPr>
            <p:ph sz="half" idx="1"/>
          </p:nvPr>
        </p:nvSpPr>
        <p:spPr>
          <a:xfrm>
            <a:off x="4800600" y="2057400"/>
            <a:ext cx="4038600" cy="4648200"/>
          </a:xfrm>
        </p:spPr>
        <p:txBody>
          <a:bodyPr>
            <a:normAutofit/>
          </a:bodyPr>
          <a:lstStyle/>
          <a:p>
            <a:pPr>
              <a:buNone/>
            </a:pPr>
            <a:r>
              <a:rPr lang="en-US" dirty="0" smtClean="0"/>
              <a:t>References</a:t>
            </a:r>
          </a:p>
          <a:p>
            <a:r>
              <a:rPr lang="en-US" dirty="0" smtClean="0"/>
              <a:t>De </a:t>
            </a:r>
            <a:r>
              <a:rPr lang="en-US" dirty="0" err="1" smtClean="0"/>
              <a:t>Jongh</a:t>
            </a:r>
            <a:r>
              <a:rPr lang="en-US" dirty="0" smtClean="0"/>
              <a:t> et al.</a:t>
            </a:r>
            <a:endParaRPr lang="en-US" dirty="0"/>
          </a:p>
          <a:p>
            <a:pPr lvl="1"/>
            <a:r>
              <a:rPr lang="en-US" dirty="0" smtClean="0"/>
              <a:t>Finite element analysis</a:t>
            </a:r>
          </a:p>
          <a:p>
            <a:pPr lvl="1"/>
            <a:r>
              <a:rPr lang="en-US" dirty="0" smtClean="0"/>
              <a:t>Clinical trials</a:t>
            </a:r>
          </a:p>
          <a:p>
            <a:r>
              <a:rPr lang="en-US" dirty="0" err="1" smtClean="0"/>
              <a:t>Kinst</a:t>
            </a:r>
            <a:r>
              <a:rPr lang="en-US" dirty="0" smtClean="0"/>
              <a:t> et al.</a:t>
            </a:r>
          </a:p>
          <a:p>
            <a:pPr lvl="1"/>
            <a:r>
              <a:rPr lang="en-US" dirty="0" smtClean="0"/>
              <a:t>Finite element analysis</a:t>
            </a:r>
          </a:p>
          <a:p>
            <a:r>
              <a:rPr lang="en-US" dirty="0" smtClean="0"/>
              <a:t>Winkle et al.</a:t>
            </a:r>
          </a:p>
          <a:p>
            <a:pPr lvl="1"/>
            <a:r>
              <a:rPr lang="en-US" dirty="0" smtClean="0"/>
              <a:t>SVC coil electrode</a:t>
            </a:r>
          </a:p>
          <a:p>
            <a:pPr lvl="1"/>
            <a:r>
              <a:rPr lang="en-US" dirty="0" smtClean="0"/>
              <a:t>LV apex patch electrode</a:t>
            </a:r>
          </a:p>
        </p:txBody>
      </p:sp>
      <p:sp>
        <p:nvSpPr>
          <p:cNvPr id="4" name="Content Placeholder 3"/>
          <p:cNvSpPr>
            <a:spLocks noGrp="1"/>
          </p:cNvSpPr>
          <p:nvPr>
            <p:ph sz="half" idx="2"/>
          </p:nvPr>
        </p:nvSpPr>
        <p:spPr>
          <a:xfrm>
            <a:off x="457200" y="2058692"/>
            <a:ext cx="4038600" cy="2284707"/>
          </a:xfrm>
        </p:spPr>
        <p:txBody>
          <a:bodyPr>
            <a:normAutofit/>
          </a:bodyPr>
          <a:lstStyle/>
          <a:p>
            <a:r>
              <a:rPr lang="en-US" dirty="0" smtClean="0"/>
              <a:t>Literature search</a:t>
            </a:r>
          </a:p>
          <a:p>
            <a:pPr lvl="1"/>
            <a:r>
              <a:rPr lang="en-US" dirty="0" smtClean="0"/>
              <a:t>Similar electrode configurations</a:t>
            </a:r>
          </a:p>
          <a:p>
            <a:pPr lvl="1"/>
            <a:r>
              <a:rPr lang="en-US" dirty="0" smtClean="0"/>
              <a:t>DFT: 10-20 J</a:t>
            </a:r>
          </a:p>
          <a:p>
            <a:r>
              <a:rPr lang="en-US" dirty="0" smtClean="0"/>
              <a:t>Damiano lab meeting</a:t>
            </a:r>
          </a:p>
          <a:p>
            <a:pPr lvl="1"/>
            <a:r>
              <a:rPr lang="en-US" dirty="0" smtClean="0"/>
              <a:t>Electrode placement is doable </a:t>
            </a:r>
          </a:p>
          <a:p>
            <a:endParaRPr lang="en-US" dirty="0" smtClean="0"/>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t>
            </a:r>
            <a:r>
              <a:rPr lang="en-US" dirty="0" smtClean="0">
                <a:solidFill>
                  <a:schemeClr val="accent5">
                    <a:lumMod val="20000"/>
                    <a:lumOff val="80000"/>
                  </a:schemeClr>
                </a:solidFill>
              </a:rPr>
              <a:t>Analysis</a:t>
            </a:r>
            <a:r>
              <a:rPr lang="en-US" dirty="0" smtClean="0">
                <a:solidFill>
                  <a:schemeClr val="accent5"/>
                </a:solidFill>
              </a:rPr>
              <a:t>         Design         Materials/Manufacturing         Conclusions</a:t>
            </a:r>
            <a:endParaRPr lang="en-US" dirty="0">
              <a:solidFill>
                <a:schemeClr val="accent5"/>
              </a:solidFill>
            </a:endParaRPr>
          </a:p>
        </p:txBody>
      </p:sp>
      <p:pic>
        <p:nvPicPr>
          <p:cNvPr id="16386" name="Picture 2" descr="https://lh3.googleusercontent.com/GGHIj-BRlZoEmnsMM4Ib9D9S1CgaWP7_Rr5CxC7FVKYILoNRFiSinod8LKxeLwI-Jk5VUyNGaTFpafnmUVE6T4xw3ZZvT8C-RxAIWnhKOVsH46hg9uQ"/>
          <p:cNvPicPr>
            <a:picLocks noChangeAspect="1" noChangeArrowheads="1"/>
          </p:cNvPicPr>
          <p:nvPr/>
        </p:nvPicPr>
        <p:blipFill>
          <a:blip r:embed="rId3" cstate="print"/>
          <a:srcRect l="4103" t="10084" r="-2565" b="29411"/>
          <a:stretch>
            <a:fillRect/>
          </a:stretch>
        </p:blipFill>
        <p:spPr bwMode="auto">
          <a:xfrm>
            <a:off x="990600" y="4267200"/>
            <a:ext cx="3066773" cy="2362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a:bodyPr>
          <a:lstStyle/>
          <a:p>
            <a:r>
              <a:rPr lang="en-US" dirty="0" smtClean="0"/>
              <a:t>Electrodes: </a:t>
            </a:r>
            <a:br>
              <a:rPr lang="en-US" dirty="0" smtClean="0"/>
            </a:br>
            <a:r>
              <a:rPr lang="en-US" sz="2200" dirty="0" smtClean="0">
                <a:solidFill>
                  <a:schemeClr val="accent3"/>
                </a:solidFill>
              </a:rPr>
              <a:t>Literature, Patents, Surgeon Interviews</a:t>
            </a:r>
            <a:endParaRPr lang="en-US" dirty="0">
              <a:solidFill>
                <a:schemeClr val="accent3"/>
              </a:solidFill>
            </a:endParaRPr>
          </a:p>
        </p:txBody>
      </p:sp>
      <p:sp>
        <p:nvSpPr>
          <p:cNvPr id="3" name="Content Placeholder 2"/>
          <p:cNvSpPr>
            <a:spLocks noGrp="1"/>
          </p:cNvSpPr>
          <p:nvPr>
            <p:ph sz="half" idx="1"/>
          </p:nvPr>
        </p:nvSpPr>
        <p:spPr>
          <a:xfrm>
            <a:off x="152400" y="2249424"/>
            <a:ext cx="4572000" cy="4525963"/>
          </a:xfrm>
        </p:spPr>
        <p:txBody>
          <a:bodyPr>
            <a:normAutofit/>
          </a:bodyPr>
          <a:lstStyle/>
          <a:p>
            <a:pPr>
              <a:buNone/>
            </a:pPr>
            <a:r>
              <a:rPr lang="en-US" sz="1600" dirty="0" smtClean="0"/>
              <a:t>Transvenous SVC Coil</a:t>
            </a:r>
          </a:p>
          <a:p>
            <a:r>
              <a:rPr lang="en-US" sz="1600" dirty="0" smtClean="0"/>
              <a:t>Surface area: 1200 mm</a:t>
            </a:r>
            <a:r>
              <a:rPr lang="en-US" sz="1600" baseline="30000" dirty="0" smtClean="0"/>
              <a:t>2</a:t>
            </a:r>
            <a:endParaRPr lang="en-US" sz="1600" dirty="0" smtClean="0"/>
          </a:p>
          <a:p>
            <a:pPr lvl="1"/>
            <a:r>
              <a:rPr lang="en-US" sz="1600" dirty="0" smtClean="0"/>
              <a:t>Range from similar ICD electrodes: </a:t>
            </a:r>
            <a:r>
              <a:rPr lang="en-US" sz="1600" dirty="0" smtClean="0"/>
              <a:t>160-860 mm</a:t>
            </a:r>
            <a:r>
              <a:rPr lang="en-US" sz="1600" baseline="30000" dirty="0" smtClean="0"/>
              <a:t>2</a:t>
            </a:r>
            <a:endParaRPr lang="en-US" sz="1600" dirty="0" smtClean="0"/>
          </a:p>
          <a:p>
            <a:pPr lvl="1"/>
            <a:r>
              <a:rPr lang="en-US" sz="1600" dirty="0" smtClean="0"/>
              <a:t>Larger surface area </a:t>
            </a:r>
            <a:r>
              <a:rPr lang="en-US" sz="1600" dirty="0" smtClean="0">
                <a:latin typeface="Calibri"/>
              </a:rPr>
              <a:t>→</a:t>
            </a:r>
            <a:r>
              <a:rPr lang="en-US" sz="1600" dirty="0" smtClean="0"/>
              <a:t> lower DFT</a:t>
            </a:r>
          </a:p>
          <a:p>
            <a:r>
              <a:rPr lang="en-US" sz="1600" dirty="0" smtClean="0"/>
              <a:t>Coil length: 6 cm</a:t>
            </a:r>
          </a:p>
          <a:p>
            <a:pPr lvl="1"/>
            <a:r>
              <a:rPr lang="en-US" sz="1600" dirty="0" smtClean="0"/>
              <a:t>Shorter </a:t>
            </a:r>
            <a:r>
              <a:rPr lang="en-US" sz="1600" dirty="0" smtClean="0">
                <a:latin typeface="Calibri"/>
              </a:rPr>
              <a:t>→ </a:t>
            </a:r>
            <a:r>
              <a:rPr lang="en-US" sz="1600" dirty="0" smtClean="0"/>
              <a:t>easier to maneuver </a:t>
            </a:r>
          </a:p>
          <a:p>
            <a:r>
              <a:rPr lang="en-US" sz="1600" dirty="0" smtClean="0"/>
              <a:t>Diameter:  2.83 mm (8.5 French)</a:t>
            </a:r>
          </a:p>
          <a:p>
            <a:pPr lvl="1"/>
            <a:r>
              <a:rPr lang="en-US" sz="1600" dirty="0" smtClean="0"/>
              <a:t>Must fit through central line</a:t>
            </a:r>
          </a:p>
          <a:p>
            <a:pPr lvl="1"/>
            <a:r>
              <a:rPr lang="en-US" sz="1600" dirty="0" smtClean="0"/>
              <a:t>Size limit: 8.5 French</a:t>
            </a:r>
          </a:p>
          <a:p>
            <a:r>
              <a:rPr lang="en-US" sz="1600" dirty="0" smtClean="0"/>
              <a:t>Placement: SVC</a:t>
            </a:r>
          </a:p>
          <a:p>
            <a:pPr lvl="1"/>
            <a:r>
              <a:rPr lang="en-US" sz="1600" dirty="0" smtClean="0"/>
              <a:t>Commonly used ICD site</a:t>
            </a:r>
          </a:p>
          <a:p>
            <a:endParaRPr lang="en-US" sz="1600" dirty="0"/>
          </a:p>
        </p:txBody>
      </p:sp>
      <p:sp>
        <p:nvSpPr>
          <p:cNvPr id="4" name="Content Placeholder 3"/>
          <p:cNvSpPr>
            <a:spLocks noGrp="1"/>
          </p:cNvSpPr>
          <p:nvPr>
            <p:ph sz="half" idx="2"/>
          </p:nvPr>
        </p:nvSpPr>
        <p:spPr>
          <a:xfrm>
            <a:off x="4648200" y="2249424"/>
            <a:ext cx="4267200" cy="4525963"/>
          </a:xfrm>
        </p:spPr>
        <p:txBody>
          <a:bodyPr>
            <a:noAutofit/>
          </a:bodyPr>
          <a:lstStyle/>
          <a:p>
            <a:pPr>
              <a:buNone/>
            </a:pPr>
            <a:r>
              <a:rPr lang="en-US" sz="1600" dirty="0" smtClean="0"/>
              <a:t>RV Epicardial Patch</a:t>
            </a:r>
          </a:p>
          <a:p>
            <a:r>
              <a:rPr lang="en-US" sz="1600" dirty="0" smtClean="0"/>
              <a:t>Surface area: 16.2 cm</a:t>
            </a:r>
            <a:r>
              <a:rPr lang="en-US" sz="1600" baseline="30000" dirty="0" smtClean="0"/>
              <a:t>2</a:t>
            </a:r>
            <a:endParaRPr lang="en-US" sz="1600" dirty="0" smtClean="0"/>
          </a:p>
          <a:p>
            <a:pPr lvl="1"/>
            <a:r>
              <a:rPr lang="en-US" sz="1600" dirty="0" smtClean="0"/>
              <a:t>Range found in literature: 12-33 cm</a:t>
            </a:r>
            <a:r>
              <a:rPr lang="en-US" sz="1600" baseline="30000" dirty="0" smtClean="0"/>
              <a:t>2</a:t>
            </a:r>
            <a:endParaRPr lang="en-US" sz="1600" dirty="0" smtClean="0"/>
          </a:p>
          <a:p>
            <a:pPr lvl="1"/>
            <a:r>
              <a:rPr lang="en-US" sz="1600" dirty="0" smtClean="0"/>
              <a:t>Larger surface area </a:t>
            </a:r>
            <a:r>
              <a:rPr lang="en-US" sz="1600" dirty="0" smtClean="0">
                <a:latin typeface="Calibri"/>
              </a:rPr>
              <a:t>→</a:t>
            </a:r>
            <a:r>
              <a:rPr lang="en-US" sz="1600" dirty="0" smtClean="0"/>
              <a:t> lower DFT</a:t>
            </a:r>
          </a:p>
          <a:p>
            <a:r>
              <a:rPr lang="en-US" sz="1600" dirty="0" smtClean="0"/>
              <a:t>Length: 5.5 cm</a:t>
            </a:r>
          </a:p>
          <a:p>
            <a:pPr lvl="1"/>
            <a:r>
              <a:rPr lang="en-US" sz="1600" dirty="0" err="1" smtClean="0"/>
              <a:t>Rudski</a:t>
            </a:r>
            <a:r>
              <a:rPr lang="en-US" sz="1600" dirty="0" smtClean="0"/>
              <a:t> et al. – small RV length = 5.6 cm</a:t>
            </a:r>
          </a:p>
          <a:p>
            <a:pPr lvl="1"/>
            <a:r>
              <a:rPr lang="en-US" sz="1600" dirty="0" smtClean="0"/>
              <a:t>Fits on most RVs</a:t>
            </a:r>
          </a:p>
          <a:p>
            <a:r>
              <a:rPr lang="en-US" sz="1600" dirty="0" smtClean="0"/>
              <a:t>Width: 3.5 cm</a:t>
            </a:r>
          </a:p>
          <a:p>
            <a:pPr lvl="1"/>
            <a:r>
              <a:rPr lang="en-US" sz="1600" dirty="0" smtClean="0"/>
              <a:t>Fits through 4 cm diameter incision</a:t>
            </a:r>
          </a:p>
          <a:p>
            <a:r>
              <a:rPr lang="en-US" sz="1600" dirty="0" smtClean="0"/>
              <a:t>Placement: between diaphragm and RV</a:t>
            </a:r>
          </a:p>
          <a:p>
            <a:pPr lvl="1"/>
            <a:r>
              <a:rPr lang="en-US" sz="1600" dirty="0" smtClean="0"/>
              <a:t>Not a common site</a:t>
            </a:r>
          </a:p>
          <a:p>
            <a:pPr lvl="1"/>
            <a:r>
              <a:rPr lang="en-US" sz="1600" dirty="0" smtClean="0"/>
              <a:t>Used in a few case studies – Yoda et al. &amp; Molina et al.</a:t>
            </a:r>
          </a:p>
          <a:p>
            <a:pPr lvl="1"/>
            <a:r>
              <a:rPr lang="en-US" sz="1600" dirty="0" smtClean="0"/>
              <a:t>Recommended by Dr. Damiano</a:t>
            </a:r>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t>
            </a:r>
            <a:r>
              <a:rPr lang="en-US" dirty="0" smtClean="0">
                <a:solidFill>
                  <a:schemeClr val="accent5">
                    <a:lumMod val="20000"/>
                    <a:lumOff val="80000"/>
                  </a:schemeClr>
                </a:solidFill>
              </a:rPr>
              <a:t>Analysis</a:t>
            </a:r>
            <a:r>
              <a:rPr lang="en-US" dirty="0" smtClean="0">
                <a:solidFill>
                  <a:schemeClr val="accent5"/>
                </a:solidFill>
              </a:rPr>
              <a:t>         Design         Materials/Manufacturing         Conclusions</a:t>
            </a:r>
            <a:endParaRPr lang="en-US" dirty="0">
              <a:solidFill>
                <a:schemeClr val="accent5"/>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LIFEPAK Circuit Analysis</a:t>
            </a:r>
            <a:endParaRPr lang="en-US" dirty="0"/>
          </a:p>
        </p:txBody>
      </p:sp>
      <p:sp>
        <p:nvSpPr>
          <p:cNvPr id="3" name="Content Placeholder 2"/>
          <p:cNvSpPr>
            <a:spLocks noGrp="1"/>
          </p:cNvSpPr>
          <p:nvPr>
            <p:ph sz="half" idx="1"/>
          </p:nvPr>
        </p:nvSpPr>
        <p:spPr>
          <a:xfrm>
            <a:off x="381000" y="2209800"/>
            <a:ext cx="4419600" cy="1179576"/>
          </a:xfrm>
        </p:spPr>
        <p:txBody>
          <a:bodyPr>
            <a:normAutofit/>
          </a:bodyPr>
          <a:lstStyle/>
          <a:p>
            <a:pPr>
              <a:buNone/>
            </a:pPr>
            <a:r>
              <a:rPr lang="en-US" dirty="0" smtClean="0"/>
              <a:t>Note: this calculation assumes a DFT of 30 J, but we expect a lower DFT of 20 J for our design</a:t>
            </a:r>
            <a:endParaRPr lang="en-US" dirty="0"/>
          </a:p>
        </p:txBody>
      </p:sp>
      <p:sp>
        <p:nvSpPr>
          <p:cNvPr id="4" name="Content Placeholder 3"/>
          <p:cNvSpPr>
            <a:spLocks noGrp="1"/>
          </p:cNvSpPr>
          <p:nvPr>
            <p:ph sz="half" idx="2"/>
          </p:nvPr>
        </p:nvSpPr>
        <p:spPr>
          <a:xfrm>
            <a:off x="457200" y="6019800"/>
            <a:ext cx="8534400" cy="838200"/>
          </a:xfrm>
        </p:spPr>
        <p:txBody>
          <a:bodyPr>
            <a:normAutofit/>
          </a:bodyPr>
          <a:lstStyle/>
          <a:p>
            <a:pPr>
              <a:buNone/>
            </a:pPr>
            <a:r>
              <a:rPr lang="en-US" dirty="0" smtClean="0"/>
              <a:t>Current range reported by </a:t>
            </a:r>
            <a:r>
              <a:rPr lang="en-US" dirty="0" err="1" smtClean="0"/>
              <a:t>Kinst</a:t>
            </a:r>
            <a:r>
              <a:rPr lang="en-US" dirty="0" smtClean="0"/>
              <a:t> et al.: 6.4 – 11.9 A</a:t>
            </a:r>
          </a:p>
          <a:p>
            <a:pPr>
              <a:buNone/>
            </a:pPr>
            <a:r>
              <a:rPr lang="en-US" dirty="0" smtClean="0"/>
              <a:t>Voltage reported by </a:t>
            </a:r>
            <a:r>
              <a:rPr lang="en-US" dirty="0" err="1" smtClean="0"/>
              <a:t>Kinst</a:t>
            </a:r>
            <a:r>
              <a:rPr lang="en-US" dirty="0" smtClean="0"/>
              <a:t> et al.: 615 V</a:t>
            </a:r>
            <a:endParaRPr lang="en-US" dirty="0"/>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t>
            </a:r>
            <a:r>
              <a:rPr lang="en-US" dirty="0" smtClean="0">
                <a:solidFill>
                  <a:schemeClr val="accent5">
                    <a:lumMod val="20000"/>
                    <a:lumOff val="80000"/>
                  </a:schemeClr>
                </a:solidFill>
              </a:rPr>
              <a:t>Analysis</a:t>
            </a:r>
            <a:r>
              <a:rPr lang="en-US" dirty="0" smtClean="0">
                <a:solidFill>
                  <a:schemeClr val="accent5"/>
                </a:solidFill>
              </a:rPr>
              <a:t>         Design         Materials/Manufacturing         Conclusions</a:t>
            </a:r>
            <a:endParaRPr lang="en-US" dirty="0">
              <a:solidFill>
                <a:schemeClr val="accent5"/>
              </a:solidFill>
            </a:endParaRPr>
          </a:p>
        </p:txBody>
      </p:sp>
      <p:pic>
        <p:nvPicPr>
          <p:cNvPr id="13316" name="Picture 4" descr="https://lh6.googleusercontent.com/eh73jXnfQ0i7WfW3fgJuRfwPvsUBgba4FJPbhABAhSKVl00WihKxnvl7sBzpLOcPVfE0Pz8H1ALEuxNyxEDOcv-id68VR0beIVj1eM7Q_1w5gIsUFqw"/>
          <p:cNvPicPr>
            <a:picLocks noChangeAspect="1" noChangeArrowheads="1"/>
          </p:cNvPicPr>
          <p:nvPr/>
        </p:nvPicPr>
        <p:blipFill>
          <a:blip r:embed="rId2" cstate="print"/>
          <a:srcRect r="3636"/>
          <a:stretch>
            <a:fillRect/>
          </a:stretch>
        </p:blipFill>
        <p:spPr bwMode="auto">
          <a:xfrm>
            <a:off x="5105400" y="2819400"/>
            <a:ext cx="4038600" cy="3168000"/>
          </a:xfrm>
          <a:prstGeom prst="rect">
            <a:avLst/>
          </a:prstGeom>
          <a:noFill/>
        </p:spPr>
      </p:pic>
      <p:pic>
        <p:nvPicPr>
          <p:cNvPr id="13314" name="Picture 2" descr="https://lh3.googleusercontent.com/vJ1yytA1i_UI6LvUJ7-Dwm3GR2tdg-AmVIMhquW7hdxk4Oxm0HsGuY9bx5KSuCVnHOOQ86_7tlto1oGlKvfPceAH9BLLW0QgBE04urT2rVRHQc2C8PY"/>
          <p:cNvPicPr>
            <a:picLocks noChangeAspect="1" noChangeArrowheads="1"/>
          </p:cNvPicPr>
          <p:nvPr/>
        </p:nvPicPr>
        <p:blipFill>
          <a:blip r:embed="rId3" cstate="print"/>
          <a:srcRect l="2932" b="5405"/>
          <a:stretch>
            <a:fillRect/>
          </a:stretch>
        </p:blipFill>
        <p:spPr bwMode="auto">
          <a:xfrm>
            <a:off x="152400" y="3276600"/>
            <a:ext cx="5045871" cy="2667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SVC Electrode</a:t>
            </a:r>
            <a:endParaRPr lang="en-US" dirty="0"/>
          </a:p>
        </p:txBody>
      </p:sp>
      <p:pic>
        <p:nvPicPr>
          <p:cNvPr id="6" name="Content Placeholder 5" descr="SVCelectrode_Placement.jpg"/>
          <p:cNvPicPr>
            <a:picLocks noGrp="1" noChangeAspect="1"/>
          </p:cNvPicPr>
          <p:nvPr>
            <p:ph sz="half" idx="1"/>
          </p:nvPr>
        </p:nvPicPr>
        <p:blipFill>
          <a:blip r:embed="rId2" cstate="print"/>
          <a:stretch>
            <a:fillRect/>
          </a:stretch>
        </p:blipFill>
        <p:spPr>
          <a:xfrm>
            <a:off x="4514995" y="1447800"/>
            <a:ext cx="4400405" cy="2780320"/>
          </a:xfrm>
        </p:spPr>
      </p:pic>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pic>
        <p:nvPicPr>
          <p:cNvPr id="9" name="Picture 8" descr="SVCelectrode_Coil.jpg"/>
          <p:cNvPicPr>
            <a:picLocks noChangeAspect="1"/>
          </p:cNvPicPr>
          <p:nvPr/>
        </p:nvPicPr>
        <p:blipFill>
          <a:blip r:embed="rId3" cstate="print"/>
          <a:stretch>
            <a:fillRect/>
          </a:stretch>
        </p:blipFill>
        <p:spPr>
          <a:xfrm rot="5400000">
            <a:off x="5448299" y="2400301"/>
            <a:ext cx="1371599" cy="5562599"/>
          </a:xfrm>
          <a:prstGeom prst="rect">
            <a:avLst/>
          </a:prstGeom>
        </p:spPr>
      </p:pic>
      <p:pic>
        <p:nvPicPr>
          <p:cNvPr id="10" name="Picture 9" descr="SVCelectrode_Whole.jpg"/>
          <p:cNvPicPr>
            <a:picLocks noChangeAspect="1"/>
          </p:cNvPicPr>
          <p:nvPr/>
        </p:nvPicPr>
        <p:blipFill>
          <a:blip r:embed="rId4" cstate="print"/>
          <a:stretch>
            <a:fillRect/>
          </a:stretch>
        </p:blipFill>
        <p:spPr>
          <a:xfrm rot="16200000">
            <a:off x="4385089" y="2091910"/>
            <a:ext cx="457200" cy="8617779"/>
          </a:xfrm>
          <a:prstGeom prst="rect">
            <a:avLst/>
          </a:prstGeom>
        </p:spPr>
      </p:pic>
      <p:sp>
        <p:nvSpPr>
          <p:cNvPr id="11" name="Content Placeholder 10"/>
          <p:cNvSpPr>
            <a:spLocks noGrp="1"/>
          </p:cNvSpPr>
          <p:nvPr>
            <p:ph sz="half" idx="2"/>
          </p:nvPr>
        </p:nvSpPr>
        <p:spPr>
          <a:xfrm>
            <a:off x="457200" y="2209800"/>
            <a:ext cx="4038600" cy="4525963"/>
          </a:xfrm>
        </p:spPr>
        <p:txBody>
          <a:bodyPr/>
          <a:lstStyle/>
          <a:p>
            <a:r>
              <a:rPr lang="en-US" dirty="0" smtClean="0"/>
              <a:t>Inserted through the right internal jugular </a:t>
            </a:r>
            <a:r>
              <a:rPr lang="en-US" dirty="0" smtClean="0"/>
              <a:t>vein</a:t>
            </a:r>
            <a:endParaRPr lang="en-US" dirty="0" smtClean="0"/>
          </a:p>
          <a:p>
            <a:pPr lvl="1"/>
            <a:r>
              <a:rPr lang="en-US" dirty="0" smtClean="0"/>
              <a:t>Pre-existing central line port</a:t>
            </a:r>
          </a:p>
          <a:p>
            <a:r>
              <a:rPr lang="en-US" dirty="0" smtClean="0"/>
              <a:t>Placed in the SVC</a:t>
            </a:r>
          </a:p>
          <a:p>
            <a:pPr lvl="1"/>
            <a:r>
              <a:rPr lang="en-US" dirty="0" smtClean="0"/>
              <a:t>Can be checked </a:t>
            </a:r>
            <a:r>
              <a:rPr lang="en-US" dirty="0" smtClean="0"/>
              <a:t>for correct placement by </a:t>
            </a:r>
            <a:r>
              <a:rPr lang="en-US" dirty="0" smtClean="0"/>
              <a:t>feeling the SVC</a:t>
            </a:r>
          </a:p>
          <a:p>
            <a:r>
              <a:rPr lang="en-US" dirty="0" err="1" smtClean="0"/>
              <a:t>Trifilar</a:t>
            </a:r>
            <a:r>
              <a:rPr lang="en-US" dirty="0" smtClean="0"/>
              <a:t> coil</a:t>
            </a:r>
          </a:p>
          <a:p>
            <a:pPr lvl="1"/>
            <a:r>
              <a:rPr lang="en-US" dirty="0" smtClean="0"/>
              <a:t>More surface area</a:t>
            </a:r>
          </a:p>
          <a:p>
            <a:pPr lvl="1"/>
            <a:r>
              <a:rPr lang="en-US" dirty="0" err="1" smtClean="0"/>
              <a:t>Flexibilty</a:t>
            </a:r>
            <a:endParaRPr lang="en-US" dirty="0" smtClean="0"/>
          </a:p>
          <a:p>
            <a:pPr lvl="1"/>
            <a:r>
              <a:rPr lang="en-US" dirty="0" smtClean="0"/>
              <a:t>Redundancy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p:cNvPicPr>
            <a:picLocks noChangeAspect="1" noChangeArrowheads="1"/>
          </p:cNvPicPr>
          <p:nvPr/>
        </p:nvPicPr>
        <p:blipFill>
          <a:blip r:embed="rId2" cstate="print"/>
          <a:srcRect l="75000" t="49000" r="16250" b="36000"/>
          <a:stretch>
            <a:fillRect/>
          </a:stretch>
        </p:blipFill>
        <p:spPr bwMode="auto">
          <a:xfrm rot="2700000">
            <a:off x="5933234" y="5399834"/>
            <a:ext cx="685800" cy="685800"/>
          </a:xfrm>
          <a:prstGeom prst="rect">
            <a:avLst/>
          </a:prstGeom>
          <a:noFill/>
          <a:ln w="9525">
            <a:noFill/>
            <a:miter lim="800000"/>
            <a:headEnd/>
            <a:tailEnd/>
          </a:ln>
        </p:spPr>
      </p:pic>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pic>
        <p:nvPicPr>
          <p:cNvPr id="2054" name="Picture 6"/>
          <p:cNvPicPr>
            <a:picLocks noChangeAspect="1" noChangeArrowheads="1"/>
          </p:cNvPicPr>
          <p:nvPr/>
        </p:nvPicPr>
        <p:blipFill>
          <a:blip r:embed="rId3" cstate="print"/>
          <a:srcRect l="9375" t="28000" r="63839" b="67714"/>
          <a:stretch>
            <a:fillRect/>
          </a:stretch>
        </p:blipFill>
        <p:spPr bwMode="auto">
          <a:xfrm>
            <a:off x="4267200" y="4343400"/>
            <a:ext cx="4572000" cy="457200"/>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l="8750" t="70000" r="78750" b="25000"/>
          <a:stretch>
            <a:fillRect/>
          </a:stretch>
        </p:blipFill>
        <p:spPr bwMode="auto">
          <a:xfrm>
            <a:off x="914400" y="6172200"/>
            <a:ext cx="2743200" cy="68580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l="53125" t="34000" r="20000" b="39000"/>
          <a:stretch>
            <a:fillRect/>
          </a:stretch>
        </p:blipFill>
        <p:spPr bwMode="auto">
          <a:xfrm>
            <a:off x="228600" y="685800"/>
            <a:ext cx="4975578" cy="3124200"/>
          </a:xfrm>
          <a:prstGeom prst="rect">
            <a:avLst/>
          </a:prstGeom>
          <a:noFill/>
          <a:ln w="9525">
            <a:noFill/>
            <a:miter lim="800000"/>
            <a:headEnd/>
            <a:tailEnd/>
          </a:ln>
        </p:spPr>
      </p:pic>
      <p:pic>
        <p:nvPicPr>
          <p:cNvPr id="2057" name="Picture 9"/>
          <p:cNvPicPr>
            <a:picLocks noChangeAspect="1" noChangeArrowheads="1"/>
          </p:cNvPicPr>
          <p:nvPr/>
        </p:nvPicPr>
        <p:blipFill>
          <a:blip r:embed="rId5" cstate="print"/>
          <a:srcRect l="78750" t="69000" r="3125" b="13000"/>
          <a:stretch>
            <a:fillRect/>
          </a:stretch>
        </p:blipFill>
        <p:spPr bwMode="auto">
          <a:xfrm>
            <a:off x="6553200" y="5257800"/>
            <a:ext cx="2209800" cy="1371600"/>
          </a:xfrm>
          <a:prstGeom prst="rect">
            <a:avLst/>
          </a:prstGeom>
          <a:noFill/>
          <a:ln w="9525">
            <a:noFill/>
            <a:miter lim="800000"/>
            <a:headEnd/>
            <a:tailEnd/>
          </a:ln>
        </p:spPr>
      </p:pic>
      <p:pic>
        <p:nvPicPr>
          <p:cNvPr id="2058" name="Picture 10"/>
          <p:cNvPicPr>
            <a:picLocks noChangeAspect="1" noChangeArrowheads="1"/>
          </p:cNvPicPr>
          <p:nvPr/>
        </p:nvPicPr>
        <p:blipFill>
          <a:blip r:embed="rId6" cstate="print"/>
          <a:srcRect l="10000" t="41000" r="76250" b="38000"/>
          <a:stretch>
            <a:fillRect/>
          </a:stretch>
        </p:blipFill>
        <p:spPr bwMode="auto">
          <a:xfrm>
            <a:off x="4343400" y="5029200"/>
            <a:ext cx="1676400" cy="1600200"/>
          </a:xfrm>
          <a:prstGeom prst="rect">
            <a:avLst/>
          </a:prstGeom>
          <a:noFill/>
          <a:ln w="9525">
            <a:noFill/>
            <a:miter lim="800000"/>
            <a:headEnd/>
            <a:tailEnd/>
          </a:ln>
        </p:spPr>
      </p:pic>
      <p:pic>
        <p:nvPicPr>
          <p:cNvPr id="21" name="Picture 10"/>
          <p:cNvPicPr>
            <a:picLocks noChangeAspect="1" noChangeArrowheads="1"/>
          </p:cNvPicPr>
          <p:nvPr/>
        </p:nvPicPr>
        <p:blipFill>
          <a:blip r:embed="rId6" cstate="print"/>
          <a:srcRect l="72500" t="58000" r="22500" b="38000"/>
          <a:stretch>
            <a:fillRect/>
          </a:stretch>
        </p:blipFill>
        <p:spPr bwMode="auto">
          <a:xfrm>
            <a:off x="5943600" y="6324600"/>
            <a:ext cx="609600" cy="304800"/>
          </a:xfrm>
          <a:prstGeom prst="rect">
            <a:avLst/>
          </a:prstGeom>
          <a:noFill/>
          <a:ln w="9525">
            <a:noFill/>
            <a:miter lim="800000"/>
            <a:headEnd/>
            <a:tailEnd/>
          </a:ln>
        </p:spPr>
      </p:pic>
      <p:sp>
        <p:nvSpPr>
          <p:cNvPr id="28" name="TextBox 27"/>
          <p:cNvSpPr txBox="1"/>
          <p:nvPr/>
        </p:nvSpPr>
        <p:spPr>
          <a:xfrm>
            <a:off x="4724400" y="4724400"/>
            <a:ext cx="1447800" cy="369332"/>
          </a:xfrm>
          <a:prstGeom prst="rect">
            <a:avLst/>
          </a:prstGeom>
          <a:noFill/>
        </p:spPr>
        <p:txBody>
          <a:bodyPr wrap="square" rtlCol="0">
            <a:spAutoFit/>
          </a:bodyPr>
          <a:lstStyle/>
          <a:p>
            <a:r>
              <a:rPr lang="en-US" dirty="0" smtClean="0">
                <a:solidFill>
                  <a:schemeClr val="accent2">
                    <a:lumMod val="60000"/>
                    <a:lumOff val="40000"/>
                  </a:schemeClr>
                </a:solidFill>
              </a:rPr>
              <a:t>(with break)</a:t>
            </a:r>
            <a:endParaRPr lang="en-US" dirty="0">
              <a:solidFill>
                <a:schemeClr val="accent2">
                  <a:lumMod val="60000"/>
                  <a:lumOff val="40000"/>
                </a:schemeClr>
              </a:solidFill>
            </a:endParaRPr>
          </a:p>
        </p:txBody>
      </p:sp>
      <p:cxnSp>
        <p:nvCxnSpPr>
          <p:cNvPr id="30" name="Straight Arrow Connector 29"/>
          <p:cNvCxnSpPr/>
          <p:nvPr/>
        </p:nvCxnSpPr>
        <p:spPr>
          <a:xfrm flipH="1">
            <a:off x="7772400" y="4800600"/>
            <a:ext cx="838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43600" y="4800600"/>
            <a:ext cx="304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6324600" y="1905000"/>
            <a:ext cx="106680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8534400" y="1066800"/>
            <a:ext cx="762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8600" y="609600"/>
            <a:ext cx="4953000" cy="30480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191000" y="4419600"/>
            <a:ext cx="4800600" cy="22860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0" y="5029200"/>
            <a:ext cx="1524000" cy="369332"/>
          </a:xfrm>
          <a:prstGeom prst="rect">
            <a:avLst/>
          </a:prstGeom>
          <a:noFill/>
        </p:spPr>
        <p:txBody>
          <a:bodyPr wrap="square" rtlCol="0">
            <a:spAutoFit/>
          </a:bodyPr>
          <a:lstStyle/>
          <a:p>
            <a:r>
              <a:rPr lang="en-US" dirty="0" smtClean="0"/>
              <a:t>connector</a:t>
            </a:r>
            <a:endParaRPr lang="en-US" dirty="0"/>
          </a:p>
        </p:txBody>
      </p:sp>
      <p:cxnSp>
        <p:nvCxnSpPr>
          <p:cNvPr id="50" name="Straight Arrow Connector 49"/>
          <p:cNvCxnSpPr/>
          <p:nvPr/>
        </p:nvCxnSpPr>
        <p:spPr>
          <a:xfrm>
            <a:off x="457200" y="5410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4648200" y="3276600"/>
            <a:ext cx="838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7" cstate="print"/>
          <a:srcRect l="4838" t="77831" r="13457" b="15725"/>
          <a:stretch>
            <a:fillRect/>
          </a:stretch>
        </p:blipFill>
        <p:spPr bwMode="auto">
          <a:xfrm rot="-2100000">
            <a:off x="-790826" y="3473118"/>
            <a:ext cx="10260361" cy="505766"/>
          </a:xfrm>
          <a:prstGeom prst="rect">
            <a:avLst/>
          </a:prstGeom>
          <a:noFill/>
          <a:ln w="9525">
            <a:noFill/>
            <a:miter lim="800000"/>
            <a:headEnd/>
            <a:tailEnd/>
          </a:ln>
        </p:spPr>
      </p:pic>
      <p:cxnSp>
        <p:nvCxnSpPr>
          <p:cNvPr id="53" name="Straight Connector 52"/>
          <p:cNvCxnSpPr/>
          <p:nvPr/>
        </p:nvCxnSpPr>
        <p:spPr>
          <a:xfrm flipV="1">
            <a:off x="3962400" y="2743200"/>
            <a:ext cx="1219200" cy="9144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914400" y="1524000"/>
            <a:ext cx="137160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10200" y="685800"/>
            <a:ext cx="2362200" cy="369332"/>
          </a:xfrm>
          <a:prstGeom prst="rect">
            <a:avLst/>
          </a:prstGeom>
          <a:noFill/>
        </p:spPr>
        <p:txBody>
          <a:bodyPr wrap="square" rtlCol="0">
            <a:spAutoFit/>
          </a:bodyPr>
          <a:lstStyle/>
          <a:p>
            <a:r>
              <a:rPr lang="en-US" dirty="0" smtClean="0"/>
              <a:t>(all units are in mm)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Epicardial Electrode</a:t>
            </a:r>
            <a:endParaRPr lang="en-US" dirty="0"/>
          </a:p>
        </p:txBody>
      </p:sp>
      <p:sp>
        <p:nvSpPr>
          <p:cNvPr id="5" name="TextBox 4"/>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pic>
        <p:nvPicPr>
          <p:cNvPr id="2051" name="Picture 3"/>
          <p:cNvPicPr>
            <a:picLocks noChangeAspect="1" noChangeArrowheads="1"/>
          </p:cNvPicPr>
          <p:nvPr/>
        </p:nvPicPr>
        <p:blipFill>
          <a:blip r:embed="rId3" cstate="print"/>
          <a:srcRect l="10625" t="20000" r="76250" b="13000"/>
          <a:stretch>
            <a:fillRect/>
          </a:stretch>
        </p:blipFill>
        <p:spPr bwMode="auto">
          <a:xfrm>
            <a:off x="7086600" y="780143"/>
            <a:ext cx="1905000" cy="6077857"/>
          </a:xfrm>
          <a:prstGeom prst="rect">
            <a:avLst/>
          </a:prstGeom>
          <a:noFill/>
          <a:ln w="9525">
            <a:noFill/>
            <a:miter lim="800000"/>
            <a:headEnd/>
            <a:tailEnd/>
          </a:ln>
        </p:spPr>
      </p:pic>
      <p:sp>
        <p:nvSpPr>
          <p:cNvPr id="8" name="Content Placeholder 10"/>
          <p:cNvSpPr txBox="1">
            <a:spLocks/>
          </p:cNvSpPr>
          <p:nvPr/>
        </p:nvSpPr>
        <p:spPr>
          <a:xfrm>
            <a:off x="3733800" y="2209800"/>
            <a:ext cx="3886200" cy="4343399"/>
          </a:xfrm>
          <a:prstGeom prst="rect">
            <a:avLst/>
          </a:prstGeom>
        </p:spPr>
        <p:txBody>
          <a:bodyPr vert="horz">
            <a:normAutofit/>
          </a:bodyPr>
          <a:lstStyle/>
          <a:p>
            <a:pPr marL="365760" indent="-256032">
              <a:spcBef>
                <a:spcPts val="300"/>
              </a:spcBef>
              <a:buClr>
                <a:schemeClr val="accent3"/>
              </a:buClr>
              <a:buFont typeface="Georgia"/>
              <a:buChar char="•"/>
            </a:pPr>
            <a:r>
              <a:rPr lang="en-US" sz="2000" dirty="0" smtClean="0"/>
              <a:t>Inserted through the right minithoracotomy incision</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Placed on the inferior RV wall</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sz="1900" b="0" i="0" u="none" strike="noStrike" kern="1200" cap="none" spc="0" normalizeH="0" baseline="0" noProof="0" dirty="0" smtClean="0">
                <a:ln>
                  <a:noFill/>
                </a:ln>
                <a:solidFill>
                  <a:schemeClr val="accent2"/>
                </a:solidFill>
                <a:effectLst/>
                <a:uLnTx/>
                <a:uFillTx/>
                <a:latin typeface="+mn-lt"/>
                <a:ea typeface="+mn-ea"/>
                <a:cs typeface="+mn-cs"/>
              </a:rPr>
              <a:t>Held in place by the diaphragm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lang="en-US" sz="1900" noProof="0" dirty="0" smtClean="0">
                <a:solidFill>
                  <a:schemeClr val="accent2"/>
                </a:solidFill>
              </a:rPr>
              <a:t>Visual </a:t>
            </a:r>
            <a:r>
              <a:rPr lang="en-US" sz="1900" noProof="0" dirty="0" smtClean="0">
                <a:solidFill>
                  <a:schemeClr val="accent2"/>
                </a:solidFill>
              </a:rPr>
              <a:t>check for correct positioning</a:t>
            </a:r>
            <a:endParaRPr kumimoji="0" lang="en-US" sz="1900" b="0" i="0" u="none" strike="noStrike" kern="1200" cap="none" spc="0" normalizeH="0" baseline="0" noProof="0" dirty="0" smtClean="0">
              <a:ln>
                <a:noFill/>
              </a:ln>
              <a:solidFill>
                <a:schemeClr val="accent2"/>
              </a:solidFill>
              <a:effectLst/>
              <a:uLnTx/>
              <a:uFillTx/>
              <a:latin typeface="+mn-lt"/>
              <a:ea typeface="+mn-ea"/>
              <a:cs typeface="+mn-cs"/>
            </a:endParaRPr>
          </a:p>
          <a:p>
            <a:pPr marL="365760" lvl="0" indent="-256032">
              <a:spcBef>
                <a:spcPts val="300"/>
              </a:spcBef>
              <a:buClr>
                <a:schemeClr val="accent3"/>
              </a:buClr>
              <a:buFont typeface="Georgia"/>
              <a:buChar char="•"/>
              <a:defRPr/>
            </a:pPr>
            <a:r>
              <a:rPr lang="en-US" sz="2000" dirty="0" smtClean="0"/>
              <a:t>Mesh</a:t>
            </a:r>
          </a:p>
          <a:p>
            <a:pPr marL="658368" lvl="1" indent="-246888">
              <a:spcBef>
                <a:spcPts val="300"/>
              </a:spcBef>
              <a:buClr>
                <a:schemeClr val="accent2"/>
              </a:buClr>
              <a:buFont typeface="Georgia"/>
              <a:buChar char="▫"/>
              <a:defRPr/>
            </a:pPr>
            <a:r>
              <a:rPr lang="en-US" sz="1900" dirty="0" smtClean="0">
                <a:solidFill>
                  <a:schemeClr val="accent2"/>
                </a:solidFill>
              </a:rPr>
              <a:t>More surface area</a:t>
            </a:r>
          </a:p>
          <a:p>
            <a:pPr marL="658368" lvl="1" indent="-246888">
              <a:spcBef>
                <a:spcPts val="300"/>
              </a:spcBef>
              <a:buClr>
                <a:schemeClr val="accent2"/>
              </a:buClr>
              <a:buFont typeface="Georgia"/>
              <a:buChar char="▫"/>
              <a:defRPr/>
            </a:pPr>
            <a:r>
              <a:rPr lang="en-US" sz="1900" dirty="0" smtClean="0">
                <a:solidFill>
                  <a:schemeClr val="accent2"/>
                </a:solidFill>
              </a:rPr>
              <a:t>Semi-rigid</a:t>
            </a:r>
          </a:p>
          <a:p>
            <a:pPr marL="658368" lvl="1" indent="-246888">
              <a:spcBef>
                <a:spcPts val="300"/>
              </a:spcBef>
              <a:buClr>
                <a:schemeClr val="accent2"/>
              </a:buClr>
              <a:buFont typeface="Georgia"/>
              <a:buChar char="▫"/>
              <a:defRPr/>
            </a:pPr>
            <a:r>
              <a:rPr lang="en-US" sz="1900" dirty="0" smtClean="0">
                <a:solidFill>
                  <a:schemeClr val="accent2"/>
                </a:solidFill>
              </a:rPr>
              <a:t>No longer under                   patent protection</a:t>
            </a:r>
          </a:p>
          <a:p>
            <a:pPr marL="658368" marR="0" lvl="1" indent="-246888" algn="l" defTabSz="914400" rtl="0" eaLnBrk="1" fontAlgn="auto" latinLnBrk="0" hangingPunct="1">
              <a:lnSpc>
                <a:spcPct val="100000"/>
              </a:lnSpc>
              <a:spcBef>
                <a:spcPts val="300"/>
              </a:spcBef>
              <a:spcAft>
                <a:spcPts val="0"/>
              </a:spcAft>
              <a:buClr>
                <a:schemeClr val="accent2"/>
              </a:buClr>
              <a:buSzTx/>
              <a:tabLst/>
              <a:defRPr/>
            </a:pPr>
            <a:endParaRPr kumimoji="0" lang="en-US" sz="1900" b="0" i="0" u="none" strike="noStrike" kern="1200" cap="none" spc="0" normalizeH="0" baseline="0" noProof="0" dirty="0" smtClean="0">
              <a:ln>
                <a:noFill/>
              </a:ln>
              <a:solidFill>
                <a:schemeClr val="accent2"/>
              </a:solidFill>
              <a:effectLst/>
              <a:uLnTx/>
              <a:uFillTx/>
              <a:latin typeface="+mn-lt"/>
              <a:ea typeface="+mn-ea"/>
              <a:cs typeface="+mn-cs"/>
            </a:endParaRPr>
          </a:p>
        </p:txBody>
      </p:sp>
      <p:pic>
        <p:nvPicPr>
          <p:cNvPr id="3074" name="Picture 2"/>
          <p:cNvPicPr>
            <a:picLocks noChangeAspect="1" noChangeArrowheads="1"/>
          </p:cNvPicPr>
          <p:nvPr/>
        </p:nvPicPr>
        <p:blipFill>
          <a:blip r:embed="rId4" cstate="print"/>
          <a:srcRect l="34375" t="54000" r="48125" b="18000"/>
          <a:stretch>
            <a:fillRect/>
          </a:stretch>
        </p:blipFill>
        <p:spPr bwMode="auto">
          <a:xfrm>
            <a:off x="0" y="22098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6" name="TextBox 5"/>
          <p:cNvSpPr txBox="1"/>
          <p:nvPr/>
        </p:nvSpPr>
        <p:spPr>
          <a:xfrm>
            <a:off x="0" y="0"/>
            <a:ext cx="9144000" cy="369332"/>
          </a:xfrm>
          <a:prstGeom prst="rect">
            <a:avLst/>
          </a:prstGeom>
          <a:noFill/>
        </p:spPr>
        <p:txBody>
          <a:bodyPr wrap="square" rtlCol="0">
            <a:spAutoFit/>
          </a:bodyPr>
          <a:lstStyle/>
          <a:p>
            <a:pPr algn="ctr"/>
            <a:r>
              <a:rPr lang="en-US" dirty="0" smtClean="0">
                <a:solidFill>
                  <a:schemeClr val="accent5"/>
                </a:solidFill>
              </a:rPr>
              <a:t>Overview         Analysis         </a:t>
            </a:r>
            <a:r>
              <a:rPr lang="en-US" dirty="0" smtClean="0">
                <a:solidFill>
                  <a:schemeClr val="accent5">
                    <a:lumMod val="20000"/>
                    <a:lumOff val="80000"/>
                  </a:schemeClr>
                </a:solidFill>
              </a:rPr>
              <a:t>Design</a:t>
            </a:r>
            <a:r>
              <a:rPr lang="en-US" dirty="0" smtClean="0">
                <a:solidFill>
                  <a:schemeClr val="accent5"/>
                </a:solidFill>
              </a:rPr>
              <a:t>         Materials/Manufacturing         Conclusions</a:t>
            </a:r>
            <a:endParaRPr lang="en-US" dirty="0">
              <a:solidFill>
                <a:schemeClr val="accent5"/>
              </a:solidFill>
            </a:endParaRPr>
          </a:p>
        </p:txBody>
      </p:sp>
      <p:pic>
        <p:nvPicPr>
          <p:cNvPr id="1027" name="Picture 3"/>
          <p:cNvPicPr>
            <a:picLocks noChangeAspect="1" noChangeArrowheads="1"/>
          </p:cNvPicPr>
          <p:nvPr/>
        </p:nvPicPr>
        <p:blipFill>
          <a:blip r:embed="rId2" cstate="print"/>
          <a:srcRect l="5625" t="67800" r="15625" b="7000"/>
          <a:stretch>
            <a:fillRect/>
          </a:stretch>
        </p:blipFill>
        <p:spPr bwMode="auto">
          <a:xfrm>
            <a:off x="0" y="5029200"/>
            <a:ext cx="9144000" cy="1828800"/>
          </a:xfrm>
          <a:prstGeom prst="rect">
            <a:avLst/>
          </a:prstGeom>
          <a:noFill/>
          <a:ln w="9525">
            <a:noFill/>
            <a:miter lim="800000"/>
            <a:headEnd/>
            <a:tailEnd/>
          </a:ln>
        </p:spPr>
      </p:pic>
      <p:pic>
        <p:nvPicPr>
          <p:cNvPr id="10" name="Picture 3"/>
          <p:cNvPicPr>
            <a:picLocks noChangeAspect="1" noChangeArrowheads="1"/>
          </p:cNvPicPr>
          <p:nvPr/>
        </p:nvPicPr>
        <p:blipFill>
          <a:blip r:embed="rId2" cstate="print"/>
          <a:srcRect l="22031" t="15300" r="22188" b="28000"/>
          <a:stretch>
            <a:fillRect/>
          </a:stretch>
        </p:blipFill>
        <p:spPr bwMode="auto">
          <a:xfrm>
            <a:off x="381000" y="533400"/>
            <a:ext cx="8175977" cy="5194151"/>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l="42375" t="67800" r="39906" b="16450"/>
          <a:stretch>
            <a:fillRect/>
          </a:stretch>
        </p:blipFill>
        <p:spPr bwMode="auto">
          <a:xfrm>
            <a:off x="4267200" y="5029200"/>
            <a:ext cx="2057400" cy="1143000"/>
          </a:xfrm>
          <a:prstGeom prst="rect">
            <a:avLst/>
          </a:prstGeom>
          <a:noFill/>
          <a:ln w="9525">
            <a:noFill/>
            <a:miter lim="800000"/>
            <a:headEnd/>
            <a:tailEnd/>
          </a:ln>
        </p:spPr>
      </p:pic>
      <p:sp>
        <p:nvSpPr>
          <p:cNvPr id="9" name="Rectangle 8"/>
          <p:cNvSpPr/>
          <p:nvPr/>
        </p:nvSpPr>
        <p:spPr>
          <a:xfrm>
            <a:off x="4267200" y="4953000"/>
            <a:ext cx="990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1008</TotalTime>
  <Words>952</Words>
  <Application>Microsoft Office PowerPoint</Application>
  <PresentationFormat>On-screen Show (4:3)</PresentationFormat>
  <Paragraphs>229</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Defibrillator for Use Through a Right Minithoracotomy</vt:lpstr>
      <vt:lpstr>Overview</vt:lpstr>
      <vt:lpstr>Electrode Configuration</vt:lpstr>
      <vt:lpstr>Electrodes:  Literature, Patents, Surgeon Interviews</vt:lpstr>
      <vt:lpstr>LIFEPAK Circuit Analysis</vt:lpstr>
      <vt:lpstr>SVC Electrode</vt:lpstr>
      <vt:lpstr>Slide 7</vt:lpstr>
      <vt:lpstr>RV Epicardial Electrode</vt:lpstr>
      <vt:lpstr>Slide 9</vt:lpstr>
      <vt:lpstr>Safety – Risk Reduction</vt:lpstr>
      <vt:lpstr>Materials, Cost, and Lead Times</vt:lpstr>
      <vt:lpstr>Prototype Production</vt:lpstr>
      <vt:lpstr>Intellectual Property</vt:lpstr>
      <vt:lpstr>Discussion</vt:lpstr>
      <vt:lpstr>Questions?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Defibrillator for Use Through a Right-Minithoracotomy</dc:title>
  <dc:creator>Kathleen</dc:creator>
  <cp:lastModifiedBy>Kathleen</cp:lastModifiedBy>
  <cp:revision>117</cp:revision>
  <dcterms:created xsi:type="dcterms:W3CDTF">2011-11-17T02:20:03Z</dcterms:created>
  <dcterms:modified xsi:type="dcterms:W3CDTF">2011-12-07T04:28:40Z</dcterms:modified>
</cp:coreProperties>
</file>