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9" r:id="rId4"/>
    <p:sldId id="272" r:id="rId5"/>
    <p:sldId id="260" r:id="rId6"/>
    <p:sldId id="264" r:id="rId7"/>
    <p:sldId id="265" r:id="rId8"/>
    <p:sldId id="258" r:id="rId9"/>
    <p:sldId id="275" r:id="rId10"/>
    <p:sldId id="266" r:id="rId11"/>
    <p:sldId id="271" r:id="rId12"/>
    <p:sldId id="262" r:id="rId13"/>
    <p:sldId id="261" r:id="rId14"/>
    <p:sldId id="270" r:id="rId15"/>
    <p:sldId id="26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Brownin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9/26/11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9/26/11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A Safer Defibrillator for Minimally </a:t>
            </a:r>
            <a:r>
              <a:rPr lang="en-US" sz="5000" dirty="0"/>
              <a:t>I</a:t>
            </a:r>
            <a:r>
              <a:rPr lang="en-US" sz="5000" dirty="0" smtClean="0"/>
              <a:t>nvasive Cardiac Surgery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Preliminary Oral Report</a:t>
            </a:r>
          </a:p>
          <a:p>
            <a:r>
              <a:rPr lang="en-US" dirty="0" smtClean="0"/>
              <a:t>By Stephen Browning</a:t>
            </a:r>
          </a:p>
          <a:p>
            <a:r>
              <a:rPr lang="en-US" dirty="0" smtClean="0"/>
              <a:t>Team Members: Kathleen Kafka and Kelly Moor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02032" y="2005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25" y="205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4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Must be compatible with </a:t>
            </a:r>
            <a:r>
              <a:rPr lang="en-US" sz="2500" dirty="0" err="1" smtClean="0"/>
              <a:t>PhysioControl</a:t>
            </a:r>
            <a:r>
              <a:rPr lang="en-US" sz="2500" dirty="0" smtClean="0"/>
              <a:t> LIFEPAK 20e Defibrillator </a:t>
            </a:r>
            <a:r>
              <a:rPr lang="en-US" sz="2500" dirty="0" smtClean="0"/>
              <a:t>unit</a:t>
            </a:r>
          </a:p>
          <a:p>
            <a:r>
              <a:rPr lang="en-US" sz="2500" dirty="0" smtClean="0"/>
              <a:t>The Device must support all energy settings up to 70 J</a:t>
            </a:r>
            <a:endParaRPr lang="en-US" sz="2500" dirty="0" smtClean="0"/>
          </a:p>
          <a:p>
            <a:r>
              <a:rPr lang="en-US" sz="2500" dirty="0" smtClean="0"/>
              <a:t>The Device must support 845 V and 33 A</a:t>
            </a:r>
            <a:endParaRPr lang="en-US" sz="2500" dirty="0" smtClean="0"/>
          </a:p>
          <a:p>
            <a:r>
              <a:rPr lang="en-US" sz="2500" dirty="0" smtClean="0"/>
              <a:t>Connection between electrodes and defibrillator unit must be 2.5-3 m</a:t>
            </a:r>
            <a:endParaRPr lang="en-US" sz="2500" dirty="0" smtClean="0"/>
          </a:p>
          <a:p>
            <a:r>
              <a:rPr lang="en-US" sz="2500" dirty="0" smtClean="0"/>
              <a:t>Electrodes must fit through smallest mini-thoracotomy incision (largest dimension &lt;4cm)</a:t>
            </a:r>
          </a:p>
          <a:p>
            <a:r>
              <a:rPr lang="en-US" sz="2500" dirty="0" smtClean="0"/>
              <a:t>Electrodes must safely navigate anatomical barriers to placement </a:t>
            </a:r>
            <a:r>
              <a:rPr lang="en-US" sz="2500" dirty="0" smtClean="0"/>
              <a:t>sites</a:t>
            </a:r>
          </a:p>
          <a:p>
            <a:r>
              <a:rPr lang="en-US" sz="2500" dirty="0" smtClean="0"/>
              <a:t>Electrodes must not damage cardiac tissue 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627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00" dirty="0"/>
              <a:t>Shock shall be deliverable no more than 20 seconds after recognition of a fibrillation event [5] [6</a:t>
            </a:r>
            <a:r>
              <a:rPr lang="en-US" sz="2500" dirty="0" smtClean="0"/>
              <a:t>]</a:t>
            </a:r>
          </a:p>
          <a:p>
            <a:r>
              <a:rPr lang="en-US" sz="2500" dirty="0" smtClean="0"/>
              <a:t>Must </a:t>
            </a:r>
            <a:r>
              <a:rPr lang="en-US" sz="2500" dirty="0"/>
              <a:t>withstand sterilization from one of the </a:t>
            </a:r>
            <a:r>
              <a:rPr lang="en-US" sz="2500" dirty="0" smtClean="0"/>
              <a:t>following [7] </a:t>
            </a:r>
            <a:endParaRPr lang="en-US" sz="2500" dirty="0"/>
          </a:p>
          <a:p>
            <a:pPr lvl="1"/>
            <a:r>
              <a:rPr lang="en-US" sz="2300" dirty="0"/>
              <a:t>Steam autoclave, ethylene oxide, </a:t>
            </a:r>
            <a:r>
              <a:rPr lang="en-US" sz="2300" dirty="0" err="1"/>
              <a:t>Sterrad</a:t>
            </a:r>
            <a:r>
              <a:rPr lang="en-US" sz="2300" dirty="0"/>
              <a:t>, Steris System 1, or gamma </a:t>
            </a:r>
            <a:r>
              <a:rPr lang="en-US" sz="2300" dirty="0" smtClean="0"/>
              <a:t>sterilization</a:t>
            </a:r>
            <a:endParaRPr lang="en-US" sz="2500" dirty="0" smtClean="0"/>
          </a:p>
          <a:p>
            <a:r>
              <a:rPr lang="en-US" sz="2500" dirty="0" smtClean="0"/>
              <a:t>Deployment </a:t>
            </a:r>
            <a:r>
              <a:rPr lang="en-US" sz="2500" dirty="0"/>
              <a:t>Specific</a:t>
            </a:r>
          </a:p>
          <a:p>
            <a:pPr lvl="1"/>
            <a:r>
              <a:rPr lang="en-US" sz="2300" dirty="0"/>
              <a:t>Leave-In</a:t>
            </a:r>
          </a:p>
          <a:p>
            <a:pPr lvl="2"/>
            <a:r>
              <a:rPr lang="en-US" sz="2100" dirty="0"/>
              <a:t>Wires should be easily maneuverable and occupy only 1% of the surgical opening</a:t>
            </a:r>
          </a:p>
          <a:p>
            <a:pPr lvl="1"/>
            <a:r>
              <a:rPr lang="en-US" sz="2300" dirty="0"/>
              <a:t>Rapidly Deployable</a:t>
            </a:r>
          </a:p>
          <a:p>
            <a:pPr lvl="2"/>
            <a:r>
              <a:rPr lang="en-US" sz="2100" dirty="0"/>
              <a:t>Safely deployable in the defined time metric</a:t>
            </a:r>
          </a:p>
          <a:p>
            <a:r>
              <a:rPr lang="en-US" sz="2500" dirty="0" smtClean="0"/>
              <a:t>Must be safe for all physicians and OR staff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4519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Kathleen</a:t>
            </a:r>
          </a:p>
          <a:p>
            <a:pPr lvl="1"/>
            <a:r>
              <a:rPr lang="en-US" sz="2300" dirty="0" smtClean="0"/>
              <a:t>Design: Mechanical Engineering problems</a:t>
            </a:r>
          </a:p>
          <a:p>
            <a:pPr lvl="1"/>
            <a:r>
              <a:rPr lang="en-US" sz="2300" dirty="0" smtClean="0"/>
              <a:t>Research: Defibrillation Techniques</a:t>
            </a:r>
          </a:p>
          <a:p>
            <a:r>
              <a:rPr lang="en-US" sz="2500" dirty="0" smtClean="0"/>
              <a:t>Kelly</a:t>
            </a:r>
          </a:p>
          <a:p>
            <a:pPr lvl="1"/>
            <a:r>
              <a:rPr lang="en-US" sz="2300" dirty="0" smtClean="0"/>
              <a:t>Design: Computer Science/Signal Processing problems</a:t>
            </a:r>
          </a:p>
          <a:p>
            <a:pPr lvl="1"/>
            <a:r>
              <a:rPr lang="en-US" sz="2300" dirty="0" smtClean="0"/>
              <a:t>Research: Surgical Procedures</a:t>
            </a:r>
          </a:p>
          <a:p>
            <a:r>
              <a:rPr lang="en-US" sz="2500" dirty="0" smtClean="0"/>
              <a:t>Stephen</a:t>
            </a:r>
          </a:p>
          <a:p>
            <a:pPr lvl="1"/>
            <a:r>
              <a:rPr lang="en-US" sz="2300" dirty="0" smtClean="0"/>
              <a:t>Design: Electrical Engineering problems</a:t>
            </a:r>
          </a:p>
          <a:p>
            <a:pPr lvl="1"/>
            <a:r>
              <a:rPr lang="en-US" sz="2300" dirty="0" smtClean="0"/>
              <a:t>Research: Current Technologies/Patents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7094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October 3- Group brainstorm for design ideas</a:t>
            </a:r>
          </a:p>
          <a:p>
            <a:pPr lvl="1"/>
            <a:r>
              <a:rPr lang="en-US" dirty="0"/>
              <a:t>October 5- Webpage due</a:t>
            </a:r>
          </a:p>
          <a:p>
            <a:pPr lvl="1"/>
            <a:r>
              <a:rPr lang="en-US" dirty="0"/>
              <a:t>October 9- Finalize design ideas</a:t>
            </a:r>
          </a:p>
          <a:p>
            <a:pPr lvl="1"/>
            <a:r>
              <a:rPr lang="en-US" dirty="0"/>
              <a:t>October 13- Complete analysis to choose a design</a:t>
            </a:r>
          </a:p>
          <a:p>
            <a:pPr lvl="1"/>
            <a:r>
              <a:rPr lang="en-US" dirty="0"/>
              <a:t>October 16- Complete required analysis on chosen design</a:t>
            </a:r>
          </a:p>
          <a:p>
            <a:pPr lvl="1"/>
            <a:r>
              <a:rPr lang="en-US" dirty="0"/>
              <a:t>October 23- Finish rough draft of progress report</a:t>
            </a:r>
          </a:p>
          <a:p>
            <a:pPr lvl="1"/>
            <a:r>
              <a:rPr lang="en-US" dirty="0"/>
              <a:t>October 26- Progress Report due</a:t>
            </a:r>
          </a:p>
          <a:p>
            <a:pPr lvl="1"/>
            <a:r>
              <a:rPr lang="en-US" dirty="0"/>
              <a:t>November 3- Complete specific details of chosen design</a:t>
            </a:r>
          </a:p>
          <a:p>
            <a:pPr lvl="1"/>
            <a:r>
              <a:rPr lang="en-US" dirty="0"/>
              <a:t>November 10- Finalize details of analytic efforts needed for design</a:t>
            </a:r>
          </a:p>
          <a:p>
            <a:pPr lvl="1"/>
            <a:r>
              <a:rPr lang="en-US" dirty="0"/>
              <a:t>November 17- Determine manufacturer of device</a:t>
            </a:r>
          </a:p>
          <a:p>
            <a:pPr lvl="1"/>
            <a:r>
              <a:rPr lang="en-US" dirty="0"/>
              <a:t>November 20- Perform cost analysis for device</a:t>
            </a:r>
          </a:p>
          <a:p>
            <a:pPr lvl="1"/>
            <a:r>
              <a:rPr lang="en-US" dirty="0"/>
              <a:t>November 30- Complete rough draft of final report</a:t>
            </a:r>
          </a:p>
          <a:p>
            <a:pPr lvl="1"/>
            <a:r>
              <a:rPr lang="en-US" dirty="0"/>
              <a:t>December 7- Final Report due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7227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Dubin</a:t>
            </a:r>
            <a:r>
              <a:rPr lang="en-US" sz="2000" dirty="0" smtClean="0"/>
              <a:t>, Dale. </a:t>
            </a:r>
            <a:r>
              <a:rPr lang="en-US" sz="2000" i="1" dirty="0" smtClean="0"/>
              <a:t>Rapid Interpretation of EKG’s</a:t>
            </a:r>
            <a:r>
              <a:rPr lang="en-US" sz="2000" dirty="0" smtClean="0"/>
              <a:t>. Cover Inc. 2000.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Iaizzo</a:t>
            </a:r>
            <a:r>
              <a:rPr lang="en-US" sz="2000" dirty="0" smtClean="0"/>
              <a:t>, Paul A. </a:t>
            </a:r>
            <a:r>
              <a:rPr lang="en-US" sz="2000" i="1" dirty="0" smtClean="0"/>
              <a:t>Handbook of Cardiac Anatomy, Physiology, and Devices</a:t>
            </a:r>
            <a:r>
              <a:rPr lang="en-US" sz="2000" dirty="0" smtClean="0"/>
              <a:t>. Springer Science LLC. 2009.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Friedman, Paul A. and Hayes, David L. </a:t>
            </a:r>
            <a:r>
              <a:rPr lang="en-US" sz="2000" i="1" dirty="0" smtClean="0"/>
              <a:t>Cardiac Pacing, Defibrillation, and resynchronization: A </a:t>
            </a:r>
            <a:r>
              <a:rPr lang="en-US" sz="2000" i="1" dirty="0"/>
              <a:t>C</a:t>
            </a:r>
            <a:r>
              <a:rPr lang="en-US" sz="2000" i="1" dirty="0" smtClean="0"/>
              <a:t>linical Approach. </a:t>
            </a:r>
            <a:r>
              <a:rPr lang="en-US" sz="2000" dirty="0" smtClean="0"/>
              <a:t>Wiley-Blackwell. 2008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Bojar</a:t>
            </a:r>
            <a:r>
              <a:rPr lang="en-US" sz="2000" dirty="0" smtClean="0"/>
              <a:t>, Robert M. </a:t>
            </a:r>
            <a:r>
              <a:rPr lang="en-US" sz="2000" dirty="0" err="1" smtClean="0"/>
              <a:t>et.al</a:t>
            </a:r>
            <a:r>
              <a:rPr lang="en-US" sz="2000" dirty="0" smtClean="0"/>
              <a:t>. </a:t>
            </a:r>
            <a:r>
              <a:rPr lang="en-US" sz="2000" i="1" dirty="0" smtClean="0"/>
              <a:t>Use of Self-Adhesive External Defibrillator Pads for Complex Cardiac Surgical Procedures</a:t>
            </a:r>
            <a:r>
              <a:rPr lang="en-US" sz="2000" dirty="0" smtClean="0"/>
              <a:t>. Annals of Thoracic Surgery. 1988; 46:586-588.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Windecker</a:t>
            </a:r>
            <a:r>
              <a:rPr lang="en-US" sz="2000" dirty="0" smtClean="0"/>
              <a:t>, Stephan </a:t>
            </a:r>
            <a:r>
              <a:rPr lang="en-US" sz="2000" dirty="0" err="1" smtClean="0"/>
              <a:t>et.al</a:t>
            </a:r>
            <a:r>
              <a:rPr lang="en-US" sz="2000" dirty="0" smtClean="0"/>
              <a:t>. The Influence of Ventricular Fibrillation Duration on Defibrillation Efficacy Using Biphasic Waveforms in Humans. 1999.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Bardy</a:t>
            </a:r>
            <a:r>
              <a:rPr lang="en-US" sz="2000" dirty="0" smtClean="0"/>
              <a:t>, Gust H. </a:t>
            </a:r>
            <a:r>
              <a:rPr lang="en-US" sz="2000" dirty="0" err="1" smtClean="0"/>
              <a:t>et.al</a:t>
            </a:r>
            <a:r>
              <a:rPr lang="en-US" sz="2000" dirty="0" smtClean="0"/>
              <a:t>. A prospective, randomized evaluation of effect of ventricular fibrillation duration on defibrillation threshold in humans. 1988.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LEMO USA</a:t>
            </a:r>
            <a:r>
              <a:rPr lang="en-US" sz="2000" dirty="0" smtClean="0"/>
              <a:t>. </a:t>
            </a:r>
            <a:r>
              <a:rPr lang="en-US" sz="2000" i="1" dirty="0" smtClean="0"/>
              <a:t>Medical Sterilization Methods.</a:t>
            </a:r>
            <a:r>
              <a:rPr lang="en-US" sz="2000" dirty="0" smtClean="0"/>
              <a:t> </a:t>
            </a:r>
            <a:r>
              <a:rPr lang="en-US" sz="2000" dirty="0"/>
              <a:t>http://www.lemo.com/download/imagesprod/</a:t>
            </a:r>
            <a:r>
              <a:rPr lang="en-US" sz="2000" dirty="0" smtClean="0"/>
              <a:t>P_series_whitepaper.pdf.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Resuscitation Central. </a:t>
            </a:r>
            <a:r>
              <a:rPr lang="en-US" sz="2000" i="1" dirty="0" smtClean="0"/>
              <a:t>Understanding </a:t>
            </a:r>
            <a:r>
              <a:rPr lang="en-US" sz="2000" i="1" dirty="0"/>
              <a:t>Defibrillation Waveforms. </a:t>
            </a:r>
            <a:r>
              <a:rPr lang="en-US" sz="2000" dirty="0"/>
              <a:t>http://www.resuscitationcentral.com/defibrillation/biphasic-waveform</a:t>
            </a:r>
            <a:r>
              <a:rPr lang="en-US" sz="2000" dirty="0" smtClean="0"/>
              <a:t>/.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Gardner, Timothy J. and Spray, Thomas L. </a:t>
            </a:r>
            <a:r>
              <a:rPr lang="en-US" sz="2000" i="1" dirty="0" smtClean="0"/>
              <a:t>Operative Cardiac Surgery. </a:t>
            </a:r>
            <a:r>
              <a:rPr lang="en-US" sz="2000" dirty="0" smtClean="0"/>
              <a:t>Oxford Press. 2004.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PhysioControl</a:t>
            </a:r>
            <a:r>
              <a:rPr lang="en-US" sz="2000" dirty="0" smtClean="0"/>
              <a:t>. </a:t>
            </a:r>
            <a:r>
              <a:rPr lang="en-US" sz="2000" i="1" dirty="0" smtClean="0"/>
              <a:t>LIFEPAK </a:t>
            </a:r>
            <a:r>
              <a:rPr lang="en-US" sz="2000" i="1" dirty="0"/>
              <a:t>20 Accessories</a:t>
            </a:r>
            <a:r>
              <a:rPr lang="en-US" sz="2000" dirty="0"/>
              <a:t>. http://www.physio-control.com/uploadedFiles/products/defibrillators/product_data/accessories/LP20-</a:t>
            </a:r>
            <a:r>
              <a:rPr lang="en-US" sz="2000" dirty="0" smtClean="0"/>
              <a:t>20e_Accessories_3301326_A.pdf. </a:t>
            </a:r>
          </a:p>
        </p:txBody>
      </p:sp>
    </p:spTree>
    <p:extLst>
      <p:ext uri="{BB962C8B-B14F-4D97-AF65-F5344CB8AC3E}">
        <p14:creationId xmlns:p14="http://schemas.microsoft.com/office/powerpoint/2010/main" val="34070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Defibrillation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Fibrillation</a:t>
            </a:r>
          </a:p>
          <a:p>
            <a:pPr lvl="1"/>
            <a:r>
              <a:rPr lang="en-US" sz="2300" dirty="0" smtClean="0"/>
              <a:t>Uncoordinated and unpredictable contraction of the myocardium</a:t>
            </a:r>
          </a:p>
          <a:p>
            <a:pPr lvl="1"/>
            <a:r>
              <a:rPr lang="en-US" sz="2300" dirty="0" smtClean="0"/>
              <a:t>Understood </a:t>
            </a:r>
            <a:r>
              <a:rPr lang="en-US" sz="2300" dirty="0" smtClean="0"/>
              <a:t>Causes</a:t>
            </a:r>
          </a:p>
          <a:p>
            <a:pPr lvl="2"/>
            <a:r>
              <a:rPr lang="en-US" sz="2100" dirty="0" smtClean="0"/>
              <a:t>Re</a:t>
            </a:r>
            <a:r>
              <a:rPr lang="en-US" sz="2100" dirty="0" smtClean="0"/>
              <a:t>-entry </a:t>
            </a:r>
            <a:r>
              <a:rPr lang="en-US" sz="2100" dirty="0" smtClean="0"/>
              <a:t>[2]</a:t>
            </a:r>
          </a:p>
          <a:p>
            <a:pPr lvl="2"/>
            <a:r>
              <a:rPr lang="en-US" sz="2100" dirty="0" err="1" smtClean="0"/>
              <a:t>Hyperautomaticity</a:t>
            </a:r>
            <a:r>
              <a:rPr lang="en-US" sz="2100" dirty="0" smtClean="0"/>
              <a:t> [1]</a:t>
            </a:r>
            <a:endParaRPr lang="en-US" sz="2100" dirty="0" smtClean="0"/>
          </a:p>
          <a:p>
            <a:r>
              <a:rPr lang="en-US" sz="2500" dirty="0" smtClean="0"/>
              <a:t>Defibrillation</a:t>
            </a:r>
          </a:p>
          <a:p>
            <a:pPr lvl="1"/>
            <a:r>
              <a:rPr lang="en-US" sz="2300" dirty="0" smtClean="0"/>
              <a:t>Clinically: Fully stimulate myocardium </a:t>
            </a:r>
            <a:r>
              <a:rPr lang="en-US" sz="2300" dirty="0" smtClean="0">
                <a:ea typeface="Wingdings"/>
                <a:cs typeface="Wingdings"/>
                <a:sym typeface="Wingdings"/>
              </a:rPr>
              <a:t> </a:t>
            </a:r>
            <a:r>
              <a:rPr lang="en-US" sz="2300" dirty="0" smtClean="0"/>
              <a:t>refractory periods stop fibrillation </a:t>
            </a:r>
            <a:r>
              <a:rPr lang="en-US" sz="2300" dirty="0" smtClean="0">
                <a:ea typeface="Wingdings"/>
                <a:cs typeface="Wingdings"/>
                <a:sym typeface="Wingdings"/>
              </a:rPr>
              <a:t> </a:t>
            </a:r>
            <a:r>
              <a:rPr lang="en-US" sz="2300" dirty="0" smtClean="0"/>
              <a:t>sinus rhythm continues</a:t>
            </a:r>
          </a:p>
          <a:p>
            <a:pPr lvl="1"/>
            <a:r>
              <a:rPr lang="en-US" sz="2300" dirty="0" smtClean="0"/>
              <a:t>Four Theories: Critical mass, Upper Limit of Vulnerability, Progressive Depolarization, and Virtual </a:t>
            </a:r>
            <a:r>
              <a:rPr lang="en-US" sz="2300" dirty="0" smtClean="0"/>
              <a:t>Electrode [3]</a:t>
            </a:r>
            <a:endParaRPr lang="en-US" sz="2300" dirty="0" smtClean="0"/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0918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Defibrillation Background (cont.)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42900">
              <a:buClr>
                <a:schemeClr val="accent1"/>
              </a:buClr>
            </a:pPr>
            <a:r>
              <a:rPr lang="en-US" sz="2500" dirty="0" smtClean="0"/>
              <a:t>Defibrillation </a:t>
            </a:r>
            <a:r>
              <a:rPr lang="en-US" sz="2500" dirty="0" smtClean="0"/>
              <a:t>Efficacy </a:t>
            </a:r>
            <a:r>
              <a:rPr lang="en-US" sz="2300" dirty="0" smtClean="0"/>
              <a:t>[3]</a:t>
            </a:r>
            <a:endParaRPr lang="en-US" sz="2500" dirty="0" smtClean="0"/>
          </a:p>
          <a:p>
            <a:pPr lvl="1"/>
            <a:r>
              <a:rPr lang="en-US" sz="2300" dirty="0" smtClean="0"/>
              <a:t>Defibrillation Threshold (DFT) </a:t>
            </a:r>
            <a:r>
              <a:rPr lang="en-US" sz="2300" dirty="0" smtClean="0"/>
              <a:t>Algorithms</a:t>
            </a:r>
            <a:endParaRPr lang="en-US" sz="2300" dirty="0" smtClean="0"/>
          </a:p>
          <a:p>
            <a:pPr lvl="2"/>
            <a:r>
              <a:rPr lang="en-US" sz="2100" dirty="0" smtClean="0"/>
              <a:t>Step-Down failure (70%</a:t>
            </a:r>
            <a:r>
              <a:rPr lang="en-US" sz="2100" dirty="0" smtClean="0"/>
              <a:t>)</a:t>
            </a:r>
            <a:endParaRPr lang="en-US" sz="2100" dirty="0"/>
          </a:p>
          <a:p>
            <a:pPr lvl="2"/>
            <a:r>
              <a:rPr lang="en-US" sz="2100" dirty="0" smtClean="0"/>
              <a:t>Step</a:t>
            </a:r>
            <a:r>
              <a:rPr lang="en-US" sz="2100" dirty="0" smtClean="0"/>
              <a:t>-Up success (30%</a:t>
            </a:r>
            <a:r>
              <a:rPr lang="en-US" sz="2100" dirty="0" smtClean="0"/>
              <a:t>)</a:t>
            </a:r>
            <a:endParaRPr lang="en-US" sz="2100" dirty="0"/>
          </a:p>
          <a:p>
            <a:pPr lvl="2"/>
            <a:r>
              <a:rPr lang="en-US" sz="2100" dirty="0" smtClean="0"/>
              <a:t>Iterative </a:t>
            </a:r>
            <a:r>
              <a:rPr lang="en-US" sz="2100" dirty="0" smtClean="0"/>
              <a:t>increment-decrement (50%)</a:t>
            </a:r>
          </a:p>
          <a:p>
            <a:pPr lvl="1"/>
            <a:r>
              <a:rPr lang="en-US" sz="2300" dirty="0" smtClean="0"/>
              <a:t>Clinically </a:t>
            </a:r>
            <a:endParaRPr lang="en-US" sz="2300" dirty="0" smtClean="0"/>
          </a:p>
          <a:p>
            <a:pPr lvl="2"/>
            <a:r>
              <a:rPr lang="en-US" sz="2100" dirty="0" smtClean="0"/>
              <a:t>Patient specific DFT unattainable</a:t>
            </a:r>
          </a:p>
          <a:p>
            <a:pPr lvl="2"/>
            <a:r>
              <a:rPr lang="en-US" sz="2100" dirty="0" smtClean="0"/>
              <a:t>Risk factors </a:t>
            </a:r>
            <a:r>
              <a:rPr lang="en-US" sz="2100" smtClean="0"/>
              <a:t>indicate </a:t>
            </a:r>
            <a:r>
              <a:rPr lang="en-US" sz="2100" smtClean="0"/>
              <a:t>elevated DFT [</a:t>
            </a:r>
            <a:r>
              <a:rPr lang="en-US" sz="2100" dirty="0" smtClean="0"/>
              <a:t>3]</a:t>
            </a:r>
            <a:endParaRPr lang="en-US" sz="2100" dirty="0" smtClean="0"/>
          </a:p>
          <a:p>
            <a:pPr lvl="2"/>
            <a:r>
              <a:rPr lang="en-US" sz="2100" dirty="0" smtClean="0"/>
              <a:t>Must add safety factor</a:t>
            </a:r>
          </a:p>
          <a:p>
            <a:pPr lvl="1"/>
            <a:endParaRPr lang="en-US" sz="2300" dirty="0" smtClean="0"/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3141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/>
              <a:t>Biphasic Waveform</a:t>
            </a:r>
          </a:p>
          <a:p>
            <a:pPr lvl="1"/>
            <a:r>
              <a:rPr lang="en-US" sz="2300" dirty="0"/>
              <a:t>Current industry standard </a:t>
            </a:r>
            <a:endParaRPr lang="en-US" sz="2300" dirty="0" smtClean="0"/>
          </a:p>
          <a:p>
            <a:pPr lvl="1"/>
            <a:r>
              <a:rPr lang="en-US" sz="2300" dirty="0" smtClean="0"/>
              <a:t>More </a:t>
            </a:r>
            <a:r>
              <a:rPr lang="en-US" sz="2300" dirty="0"/>
              <a:t>effective than monophasic </a:t>
            </a:r>
            <a:r>
              <a:rPr lang="en-US" sz="2300" dirty="0" smtClean="0"/>
              <a:t>[3]</a:t>
            </a:r>
            <a:endParaRPr lang="en-US" sz="2300" dirty="0" smtClean="0"/>
          </a:p>
          <a:p>
            <a:r>
              <a:rPr lang="en-US" sz="2500" dirty="0" smtClean="0"/>
              <a:t>Energy Requirement</a:t>
            </a:r>
            <a:endParaRPr lang="en-US" sz="2500" dirty="0" smtClean="0"/>
          </a:p>
          <a:p>
            <a:pPr lvl="1"/>
            <a:r>
              <a:rPr lang="en-US" sz="2300" dirty="0" smtClean="0"/>
              <a:t>External (~200-400 J) </a:t>
            </a:r>
            <a:r>
              <a:rPr lang="en-US" sz="2300" dirty="0" smtClean="0"/>
              <a:t>[4]</a:t>
            </a:r>
            <a:endParaRPr lang="en-US" sz="2300" dirty="0" smtClean="0"/>
          </a:p>
          <a:p>
            <a:pPr lvl="2"/>
            <a:r>
              <a:rPr lang="en-US" sz="2100" dirty="0" smtClean="0"/>
              <a:t>Between Scapulae – Over Cardiac </a:t>
            </a:r>
            <a:r>
              <a:rPr lang="en-US" sz="2100" dirty="0" smtClean="0"/>
              <a:t>Apex</a:t>
            </a:r>
          </a:p>
          <a:p>
            <a:pPr lvl="2"/>
            <a:r>
              <a:rPr lang="en-US" sz="2100" dirty="0" smtClean="0"/>
              <a:t>Left Axillary – Right pectoral</a:t>
            </a:r>
            <a:endParaRPr lang="en-US" sz="2100" dirty="0" smtClean="0"/>
          </a:p>
          <a:p>
            <a:pPr lvl="1"/>
            <a:r>
              <a:rPr lang="en-US" sz="2300" dirty="0" smtClean="0"/>
              <a:t>Internal (~10-40 J) </a:t>
            </a:r>
            <a:r>
              <a:rPr lang="en-US" sz="2300" dirty="0" smtClean="0"/>
              <a:t>[3]</a:t>
            </a:r>
            <a:endParaRPr lang="en-US" sz="2300" dirty="0"/>
          </a:p>
          <a:p>
            <a:pPr lvl="2"/>
            <a:r>
              <a:rPr lang="en-US" sz="2100" dirty="0" err="1" smtClean="0"/>
              <a:t>Endocardial</a:t>
            </a:r>
            <a:endParaRPr lang="en-US" sz="2100" dirty="0" smtClean="0"/>
          </a:p>
          <a:p>
            <a:pPr lvl="3"/>
            <a:r>
              <a:rPr lang="en-US" sz="1900" dirty="0" smtClean="0"/>
              <a:t>RV </a:t>
            </a:r>
            <a:r>
              <a:rPr lang="en-US" sz="1900" dirty="0" smtClean="0"/>
              <a:t>apex and </a:t>
            </a:r>
            <a:r>
              <a:rPr lang="en-US" sz="1900" dirty="0" smtClean="0"/>
              <a:t>RA median wall </a:t>
            </a:r>
            <a:endParaRPr lang="en-US" sz="1900" dirty="0" smtClean="0"/>
          </a:p>
          <a:p>
            <a:pPr lvl="2"/>
            <a:r>
              <a:rPr lang="en-US" sz="2100" dirty="0" err="1" smtClean="0"/>
              <a:t>Epicardical</a:t>
            </a:r>
            <a:endParaRPr lang="en-US" sz="2100" dirty="0" smtClean="0"/>
          </a:p>
          <a:p>
            <a:pPr lvl="3"/>
            <a:r>
              <a:rPr lang="en-US" sz="1900" dirty="0" smtClean="0"/>
              <a:t>Trans-</a:t>
            </a:r>
            <a:r>
              <a:rPr lang="en-US" sz="1900" dirty="0" smtClean="0"/>
              <a:t>ventricular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7120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Background</a:t>
            </a:r>
            <a:br>
              <a:rPr lang="en-US" dirty="0" smtClean="0"/>
            </a:br>
            <a:r>
              <a:rPr lang="en-US" sz="1800" dirty="0" smtClean="0"/>
              <a:t>Picture </a:t>
            </a:r>
            <a:r>
              <a:rPr lang="en-US" sz="1800" dirty="0" smtClean="0"/>
              <a:t>Citation [9]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 smtClean="0"/>
              <a:t>Mini </a:t>
            </a:r>
            <a:r>
              <a:rPr lang="en-US" sz="2500" dirty="0" err="1" smtClean="0"/>
              <a:t>Sternotomy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8-10 cm incision in upper sternum</a:t>
            </a:r>
          </a:p>
          <a:p>
            <a:r>
              <a:rPr lang="en-US" sz="2300" dirty="0" smtClean="0"/>
              <a:t>Excellent visualization of aorta and right atrium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500" dirty="0" smtClean="0"/>
              <a:t>Right Mini</a:t>
            </a:r>
            <a:r>
              <a:rPr lang="en-US" sz="2500" dirty="0"/>
              <a:t>-</a:t>
            </a:r>
            <a:r>
              <a:rPr lang="en-US" sz="2500" dirty="0" smtClean="0"/>
              <a:t>Thoracotomy</a:t>
            </a:r>
            <a:endParaRPr lang="en-US" sz="2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300" dirty="0" smtClean="0"/>
              <a:t>4</a:t>
            </a:r>
            <a:r>
              <a:rPr lang="en-US" sz="2300" dirty="0"/>
              <a:t>-6 cm incision in 4</a:t>
            </a:r>
            <a:r>
              <a:rPr lang="en-US" sz="2300" baseline="30000" dirty="0"/>
              <a:t>th</a:t>
            </a:r>
            <a:r>
              <a:rPr lang="en-US" sz="2300" dirty="0"/>
              <a:t> intercostal space</a:t>
            </a:r>
          </a:p>
          <a:p>
            <a:r>
              <a:rPr lang="en-US" sz="2300" dirty="0"/>
              <a:t>Excellent right atrium visualization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66" y="3861246"/>
            <a:ext cx="2324944" cy="253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79" y="3861246"/>
            <a:ext cx="2321777" cy="2264917"/>
          </a:xfrm>
          <a:prstGeom prst="rect">
            <a:avLst/>
          </a:prstGeom>
        </p:spPr>
      </p:pic>
      <p:sp>
        <p:nvSpPr>
          <p:cNvPr id="13" name="Alternate Process 12"/>
          <p:cNvSpPr/>
          <p:nvPr/>
        </p:nvSpPr>
        <p:spPr>
          <a:xfrm>
            <a:off x="3342481" y="5810250"/>
            <a:ext cx="1544638" cy="315913"/>
          </a:xfrm>
          <a:prstGeom prst="flowChartAlternate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Atria</a:t>
            </a:r>
            <a:endParaRPr lang="en-US" dirty="0"/>
          </a:p>
        </p:txBody>
      </p:sp>
      <p:sp>
        <p:nvSpPr>
          <p:cNvPr id="16" name="Alternate Process 15"/>
          <p:cNvSpPr/>
          <p:nvPr/>
        </p:nvSpPr>
        <p:spPr>
          <a:xfrm>
            <a:off x="3635375" y="3861246"/>
            <a:ext cx="1063625" cy="361504"/>
          </a:xfrm>
          <a:prstGeom prst="flowChartAlternateProcess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Aortas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4699000" y="4041998"/>
            <a:ext cx="904875" cy="7840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flipH="1">
            <a:off x="2111375" y="4041998"/>
            <a:ext cx="1524000" cy="6570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</p:cNvCxnSpPr>
          <p:nvPr/>
        </p:nvCxnSpPr>
        <p:spPr>
          <a:xfrm flipV="1">
            <a:off x="4887119" y="5127625"/>
            <a:ext cx="1589881" cy="840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</p:cNvCxnSpPr>
          <p:nvPr/>
        </p:nvCxnSpPr>
        <p:spPr>
          <a:xfrm flipH="1" flipV="1">
            <a:off x="1841500" y="5318125"/>
            <a:ext cx="1500981" cy="650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51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Surgeons can encounter fibrillation events at most stages of a heart surgery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inimally invasive surgeries </a:t>
            </a:r>
            <a:r>
              <a:rPr lang="en-US" sz="2300" dirty="0" smtClean="0"/>
              <a:t>use </a:t>
            </a:r>
            <a:r>
              <a:rPr lang="en-US" sz="2300" dirty="0" smtClean="0"/>
              <a:t>external pads to deliver defibrillation </a:t>
            </a:r>
            <a:r>
              <a:rPr lang="en-US" sz="2300" dirty="0" smtClean="0"/>
              <a:t>shocks</a:t>
            </a:r>
            <a:endParaRPr lang="en-US" sz="2300" dirty="0" smtClean="0"/>
          </a:p>
          <a:p>
            <a:r>
              <a:rPr lang="en-US" sz="2500" dirty="0" smtClean="0"/>
              <a:t>Problem with this solution</a:t>
            </a:r>
          </a:p>
          <a:p>
            <a:pPr lvl="1"/>
            <a:r>
              <a:rPr lang="en-US" sz="2300" dirty="0" smtClean="0"/>
              <a:t>Energy required ~200-</a:t>
            </a:r>
            <a:r>
              <a:rPr lang="en-US" sz="2300" dirty="0" smtClean="0"/>
              <a:t>400J</a:t>
            </a:r>
            <a:endParaRPr lang="en-US" sz="2300" dirty="0" smtClean="0"/>
          </a:p>
          <a:p>
            <a:pPr lvl="2"/>
            <a:r>
              <a:rPr lang="en-US" sz="2100" dirty="0" smtClean="0"/>
              <a:t>Skeletal muscle contraction</a:t>
            </a:r>
          </a:p>
          <a:p>
            <a:pPr lvl="2"/>
            <a:r>
              <a:rPr lang="en-US" sz="2100" dirty="0" smtClean="0"/>
              <a:t>Skin burns</a:t>
            </a:r>
          </a:p>
          <a:p>
            <a:r>
              <a:rPr lang="en-US" sz="2500" dirty="0"/>
              <a:t>M</a:t>
            </a:r>
            <a:r>
              <a:rPr lang="en-US" sz="2500" dirty="0" smtClean="0"/>
              <a:t>ust move to internal defibrillation</a:t>
            </a:r>
          </a:p>
          <a:p>
            <a:pPr lvl="1"/>
            <a:r>
              <a:rPr lang="en-US" sz="2300" dirty="0" smtClean="0"/>
              <a:t>Allows for the use of much lower energies (~10-40 J)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8920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Devise a safer method for cardiac defibrillation during a surgical procedure through a mini-</a:t>
            </a:r>
            <a:r>
              <a:rPr lang="en-US" sz="2500" dirty="0" err="1" smtClean="0"/>
              <a:t>sternotomy</a:t>
            </a:r>
            <a:r>
              <a:rPr lang="en-US" sz="2500" dirty="0" smtClean="0"/>
              <a:t> or a right mini-thoracotomy</a:t>
            </a:r>
          </a:p>
          <a:p>
            <a:r>
              <a:rPr lang="en-US" sz="2500" dirty="0" smtClean="0"/>
              <a:t>Deliverables</a:t>
            </a:r>
          </a:p>
          <a:p>
            <a:pPr lvl="1"/>
            <a:r>
              <a:rPr lang="en-US" sz="2300" dirty="0" smtClean="0"/>
              <a:t>Surgical Protocol</a:t>
            </a:r>
          </a:p>
          <a:p>
            <a:pPr lvl="1"/>
            <a:r>
              <a:rPr lang="en-US" sz="2300" dirty="0" smtClean="0"/>
              <a:t>CAD </a:t>
            </a:r>
            <a:r>
              <a:rPr lang="en-US" sz="2300" dirty="0" smtClean="0"/>
              <a:t>drawings of all mechanical components</a:t>
            </a:r>
          </a:p>
          <a:p>
            <a:pPr lvl="1"/>
            <a:r>
              <a:rPr lang="en-US" sz="2300" dirty="0" smtClean="0"/>
              <a:t>Circuit diagrams for all electrical components</a:t>
            </a:r>
          </a:p>
          <a:p>
            <a:pPr lvl="1"/>
            <a:r>
              <a:rPr lang="en-US" sz="2300" dirty="0" smtClean="0"/>
              <a:t>Material Analysis</a:t>
            </a:r>
          </a:p>
          <a:p>
            <a:pPr lvl="1"/>
            <a:r>
              <a:rPr lang="en-US" sz="2300" dirty="0" smtClean="0"/>
              <a:t>Manufacturing Analysis</a:t>
            </a:r>
          </a:p>
          <a:p>
            <a:pPr lvl="1"/>
            <a:r>
              <a:rPr lang="en-US" sz="2300" dirty="0" smtClean="0"/>
              <a:t>Computational design analysis</a:t>
            </a:r>
          </a:p>
          <a:p>
            <a:pPr lvl="1"/>
            <a:r>
              <a:rPr lang="en-US" sz="2300" dirty="0" smtClean="0"/>
              <a:t>Cost Analysis</a:t>
            </a:r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0210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Existing Solutions and Problems</a:t>
            </a:r>
            <a:br>
              <a:rPr lang="en-US" sz="4400" dirty="0" smtClean="0"/>
            </a:br>
            <a:r>
              <a:rPr lang="en-US" sz="1800" dirty="0" smtClean="0"/>
              <a:t>Picture Citation </a:t>
            </a:r>
            <a:r>
              <a:rPr lang="en-US" sz="1800" dirty="0" smtClean="0"/>
              <a:t>[10]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Too Rigid</a:t>
            </a:r>
          </a:p>
          <a:p>
            <a:pPr lvl="1"/>
            <a:r>
              <a:rPr lang="en-US" sz="2300" dirty="0" smtClean="0"/>
              <a:t>Internal Defibrillator</a:t>
            </a:r>
          </a:p>
          <a:p>
            <a:pPr marL="411480" lvl="1" indent="0">
              <a:buNone/>
            </a:pPr>
            <a:r>
              <a:rPr lang="en-US" sz="2300" dirty="0" smtClean="0"/>
              <a:t>operable with one hand (7706876)</a:t>
            </a:r>
          </a:p>
          <a:p>
            <a:pPr lvl="1"/>
            <a:r>
              <a:rPr lang="en-US" sz="2300" dirty="0" smtClean="0"/>
              <a:t>Current </a:t>
            </a:r>
            <a:r>
              <a:rPr lang="en-US" sz="2300" dirty="0" err="1" smtClean="0"/>
              <a:t>PhysioControl</a:t>
            </a:r>
            <a:r>
              <a:rPr lang="en-US" sz="2300" dirty="0" smtClean="0"/>
              <a:t> Internal</a:t>
            </a:r>
          </a:p>
          <a:p>
            <a:pPr marL="411480" lvl="1" indent="0">
              <a:buNone/>
            </a:pPr>
            <a:r>
              <a:rPr lang="en-US" sz="2300" dirty="0" smtClean="0"/>
              <a:t> Adult Paddles </a:t>
            </a:r>
            <a:r>
              <a:rPr lang="en-US" sz="2300" dirty="0"/>
              <a:t>(</a:t>
            </a:r>
            <a:r>
              <a:rPr lang="en-US" sz="2300" dirty="0" err="1" smtClean="0"/>
              <a:t>PhysioControl</a:t>
            </a:r>
            <a:r>
              <a:rPr lang="en-US" sz="2300" dirty="0"/>
              <a:t>)</a:t>
            </a:r>
            <a:endParaRPr lang="en-US" sz="2300" dirty="0" smtClean="0"/>
          </a:p>
          <a:p>
            <a:r>
              <a:rPr lang="en-US" sz="2500" dirty="0"/>
              <a:t>Unavailable Access </a:t>
            </a:r>
            <a:r>
              <a:rPr lang="en-US" sz="2500" dirty="0" smtClean="0"/>
              <a:t>Method</a:t>
            </a:r>
          </a:p>
          <a:p>
            <a:pPr lvl="1"/>
            <a:r>
              <a:rPr lang="en-US" sz="2300" dirty="0" smtClean="0"/>
              <a:t>Internally deployable defibrillator (4567900)</a:t>
            </a:r>
          </a:p>
          <a:p>
            <a:pPr lvl="1"/>
            <a:r>
              <a:rPr lang="en-US" sz="2300" dirty="0" err="1"/>
              <a:t>Methodes</a:t>
            </a:r>
            <a:r>
              <a:rPr lang="en-US" sz="2300" dirty="0"/>
              <a:t> of surgically implanting a defibrillator electrode (5618287</a:t>
            </a:r>
            <a:r>
              <a:rPr lang="en-US" sz="2300" dirty="0" smtClean="0"/>
              <a:t>)</a:t>
            </a:r>
            <a:endParaRPr lang="en-US" sz="2300" dirty="0"/>
          </a:p>
          <a:p>
            <a:r>
              <a:rPr lang="en-US" sz="2500" dirty="0"/>
              <a:t>Permanently Implanted</a:t>
            </a:r>
          </a:p>
          <a:p>
            <a:pPr lvl="1"/>
            <a:r>
              <a:rPr lang="en-US" sz="2300" dirty="0" smtClean="0"/>
              <a:t>Lead fixation means (8019437</a:t>
            </a:r>
            <a:r>
              <a:rPr lang="en-US" sz="2300" dirty="0" smtClean="0"/>
              <a:t>)</a:t>
            </a:r>
            <a:endParaRPr lang="en-US" sz="2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21" y="1417638"/>
            <a:ext cx="2792979" cy="22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Electrical Analysis</a:t>
            </a:r>
            <a:endParaRPr lang="en-US" dirty="0"/>
          </a:p>
        </p:txBody>
      </p:sp>
      <p:pic>
        <p:nvPicPr>
          <p:cNvPr id="4" name="Picture 3" descr="Circuit 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64681" cy="2103973"/>
          </a:xfrm>
          <a:prstGeom prst="rect">
            <a:avLst/>
          </a:prstGeom>
        </p:spPr>
      </p:pic>
      <p:pic>
        <p:nvPicPr>
          <p:cNvPr id="6" name="Picture 5" descr="EqImage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33" y="2540178"/>
            <a:ext cx="4820776" cy="40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3067</TotalTime>
  <Words>937</Words>
  <Application>Microsoft Macintosh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A Safer Defibrillator for Minimally Invasive Cardiac Surgery</vt:lpstr>
      <vt:lpstr>Defibrillation Background</vt:lpstr>
      <vt:lpstr>Defibrillation Background (cont.)</vt:lpstr>
      <vt:lpstr>Defibrillation Techniques</vt:lpstr>
      <vt:lpstr>Surgical Background Picture Citation [9]</vt:lpstr>
      <vt:lpstr>The Problem</vt:lpstr>
      <vt:lpstr>Project Scope</vt:lpstr>
      <vt:lpstr>Existing Solutions and Problems Picture Citation [10]</vt:lpstr>
      <vt:lpstr>Preliminary Electrical Analysis</vt:lpstr>
      <vt:lpstr>Design Requirements</vt:lpstr>
      <vt:lpstr>Design Requirements (cont.)</vt:lpstr>
      <vt:lpstr>Organization of Responsibility</vt:lpstr>
      <vt:lpstr>Design Schedule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A Defibrillator for Minimally Invasive Cardiac Surgery</dc:title>
  <dc:creator>Stephen Browning</dc:creator>
  <cp:lastModifiedBy>Stephen Browning</cp:lastModifiedBy>
  <cp:revision>88</cp:revision>
  <dcterms:created xsi:type="dcterms:W3CDTF">2011-09-26T00:03:41Z</dcterms:created>
  <dcterms:modified xsi:type="dcterms:W3CDTF">2011-09-28T16:27:46Z</dcterms:modified>
</cp:coreProperties>
</file>