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handoutMasterIdLst>
    <p:handoutMasterId r:id="rId23"/>
  </p:handoutMasterIdLst>
  <p:sldIdLst>
    <p:sldId id="256" r:id="rId2"/>
    <p:sldId id="257" r:id="rId3"/>
    <p:sldId id="258" r:id="rId4"/>
    <p:sldId id="273" r:id="rId5"/>
    <p:sldId id="259" r:id="rId6"/>
    <p:sldId id="265" r:id="rId7"/>
    <p:sldId id="266" r:id="rId8"/>
    <p:sldId id="267" r:id="rId9"/>
    <p:sldId id="270" r:id="rId10"/>
    <p:sldId id="268" r:id="rId11"/>
    <p:sldId id="271" r:id="rId12"/>
    <p:sldId id="269" r:id="rId13"/>
    <p:sldId id="274" r:id="rId14"/>
    <p:sldId id="260" r:id="rId15"/>
    <p:sldId id="276" r:id="rId16"/>
    <p:sldId id="275" r:id="rId17"/>
    <p:sldId id="261" r:id="rId18"/>
    <p:sldId id="277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E0D81-01EF-104E-9AF1-FA01EA45A33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5CCC2988-7716-A243-AC20-3D2940A00151}">
      <dgm:prSet phldrT="[Text]" custT="1"/>
      <dgm:spPr>
        <a:noFill/>
        <a:ln w="31750">
          <a:solidFill>
            <a:schemeClr val="tx1"/>
          </a:solidFill>
        </a:ln>
      </dgm:spPr>
      <dgm:t>
        <a:bodyPr/>
        <a:lstStyle/>
        <a:p>
          <a:r>
            <a:rPr lang="en-US" sz="1100" b="1" i="0">
              <a:solidFill>
                <a:schemeClr val="tx1"/>
              </a:solidFill>
            </a:rPr>
            <a:t>Capacitor</a:t>
          </a:r>
        </a:p>
      </dgm:t>
    </dgm:pt>
    <dgm:pt modelId="{9F2D2746-9CC8-EC43-8F1E-C2FFD4CDC161}" type="parTrans" cxnId="{95A0C443-D84F-4C41-982A-CF581626E0E5}">
      <dgm:prSet/>
      <dgm:spPr/>
      <dgm:t>
        <a:bodyPr/>
        <a:lstStyle/>
        <a:p>
          <a:endParaRPr lang="en-US"/>
        </a:p>
      </dgm:t>
    </dgm:pt>
    <dgm:pt modelId="{1D996D74-9990-A141-B22F-5FCBB697138C}" type="sibTrans" cxnId="{95A0C443-D84F-4C41-982A-CF581626E0E5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4285A6-FB3B-8646-AD6E-1353652D9057}">
      <dgm:prSet phldrT="[Text]" custT="1"/>
      <dgm:spPr>
        <a:noFill/>
        <a:ln w="31750">
          <a:solidFill>
            <a:schemeClr val="tx1"/>
          </a:solidFill>
        </a:ln>
      </dgm:spPr>
      <dgm:t>
        <a:bodyPr/>
        <a:lstStyle/>
        <a:p>
          <a:r>
            <a:rPr lang="en-US" sz="1100" b="1" i="0" dirty="0">
              <a:solidFill>
                <a:schemeClr val="tx1"/>
              </a:solidFill>
            </a:rPr>
            <a:t>Inductor</a:t>
          </a:r>
        </a:p>
      </dgm:t>
    </dgm:pt>
    <dgm:pt modelId="{C07F3BE2-20C9-6742-8632-33912765C45F}" type="parTrans" cxnId="{E970E354-1B84-A842-BBAB-12039423004D}">
      <dgm:prSet/>
      <dgm:spPr/>
      <dgm:t>
        <a:bodyPr/>
        <a:lstStyle/>
        <a:p>
          <a:endParaRPr lang="en-US"/>
        </a:p>
      </dgm:t>
    </dgm:pt>
    <dgm:pt modelId="{B9E86ACC-BDBD-8F41-866D-78C2CF728B09}" type="sibTrans" cxnId="{E970E354-1B84-A842-BBAB-12039423004D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3C3D363-1DEE-A241-A049-96716D9E0B56}">
      <dgm:prSet phldrT="[Text]" custT="1"/>
      <dgm:spPr>
        <a:noFill/>
        <a:ln w="31750">
          <a:solidFill>
            <a:schemeClr val="tx1"/>
          </a:solidFill>
        </a:ln>
      </dgm:spPr>
      <dgm:t>
        <a:bodyPr/>
        <a:lstStyle/>
        <a:p>
          <a:r>
            <a:rPr lang="en-US" sz="1100" b="1" i="0">
              <a:solidFill>
                <a:schemeClr val="tx1"/>
              </a:solidFill>
            </a:rPr>
            <a:t>H-Bridge</a:t>
          </a:r>
        </a:p>
      </dgm:t>
    </dgm:pt>
    <dgm:pt modelId="{E459138D-8A53-0046-AFC7-69A7C2163E14}" type="parTrans" cxnId="{20CBAB7F-62B0-B148-89E4-5323D5E1BBAD}">
      <dgm:prSet/>
      <dgm:spPr/>
      <dgm:t>
        <a:bodyPr/>
        <a:lstStyle/>
        <a:p>
          <a:endParaRPr lang="en-US"/>
        </a:p>
      </dgm:t>
    </dgm:pt>
    <dgm:pt modelId="{E35158DC-3B62-2942-B63E-DCE8897A5AA3}" type="sibTrans" cxnId="{20CBAB7F-62B0-B148-89E4-5323D5E1BBAD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8E019F3-9CFF-9B4A-B51C-75373EDBDDC0}">
      <dgm:prSet custT="1"/>
      <dgm:spPr>
        <a:noFill/>
        <a:ln w="31750">
          <a:solidFill>
            <a:schemeClr val="tx1"/>
          </a:solidFill>
        </a:ln>
      </dgm:spPr>
      <dgm:t>
        <a:bodyPr/>
        <a:lstStyle/>
        <a:p>
          <a:r>
            <a:rPr lang="en-US" sz="1100" b="1" i="0">
              <a:solidFill>
                <a:schemeClr val="tx1"/>
              </a:solidFill>
            </a:rPr>
            <a:t>QUICK-COMBO Therapy Cable</a:t>
          </a:r>
        </a:p>
      </dgm:t>
    </dgm:pt>
    <dgm:pt modelId="{F1585EB5-AD38-0A45-9DA5-D457EC49B4BF}" type="parTrans" cxnId="{D93DD362-6CD2-E34E-ADB7-67756550EA2A}">
      <dgm:prSet/>
      <dgm:spPr/>
      <dgm:t>
        <a:bodyPr/>
        <a:lstStyle/>
        <a:p>
          <a:endParaRPr lang="en-US"/>
        </a:p>
      </dgm:t>
    </dgm:pt>
    <dgm:pt modelId="{5C8EE8FB-0751-544C-986A-4B5C5C72C1C5}" type="sibTrans" cxnId="{D93DD362-6CD2-E34E-ADB7-67756550EA2A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98D9199-19FA-834F-95F6-09B08812F0DB}">
      <dgm:prSet custT="1"/>
      <dgm:spPr>
        <a:noFill/>
        <a:ln w="31750">
          <a:solidFill>
            <a:schemeClr val="tx1"/>
          </a:solidFill>
        </a:ln>
      </dgm:spPr>
      <dgm:t>
        <a:bodyPr/>
        <a:lstStyle/>
        <a:p>
          <a:r>
            <a:rPr lang="en-US" sz="1100" b="1" i="0" dirty="0">
              <a:solidFill>
                <a:schemeClr val="tx1"/>
              </a:solidFill>
            </a:rPr>
            <a:t>Our Accessory</a:t>
          </a:r>
        </a:p>
      </dgm:t>
    </dgm:pt>
    <dgm:pt modelId="{910A9D80-4872-954C-8B97-1F3A8104B529}" type="parTrans" cxnId="{EB2E5E8D-5F7D-6740-A7A0-AC8D97ABDB69}">
      <dgm:prSet/>
      <dgm:spPr/>
      <dgm:t>
        <a:bodyPr/>
        <a:lstStyle/>
        <a:p>
          <a:endParaRPr lang="en-US"/>
        </a:p>
      </dgm:t>
    </dgm:pt>
    <dgm:pt modelId="{B329BFAE-9CF1-194A-8967-5DC37E34FE61}" type="sibTrans" cxnId="{EB2E5E8D-5F7D-6740-A7A0-AC8D97ABDB69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4DBD98C-AB02-3740-BC48-D38747D09F8A}">
      <dgm:prSet custT="1"/>
      <dgm:spPr>
        <a:noFill/>
        <a:ln w="31750">
          <a:solidFill>
            <a:schemeClr val="tx1"/>
          </a:solidFill>
        </a:ln>
      </dgm:spPr>
      <dgm:t>
        <a:bodyPr/>
        <a:lstStyle/>
        <a:p>
          <a:r>
            <a:rPr lang="en-US" sz="1100" b="1" i="0">
              <a:solidFill>
                <a:schemeClr val="tx1"/>
              </a:solidFill>
            </a:rPr>
            <a:t>Patient</a:t>
          </a:r>
        </a:p>
      </dgm:t>
    </dgm:pt>
    <dgm:pt modelId="{C8EDE537-01EA-6D47-81BB-170478F0A2C3}" type="parTrans" cxnId="{AE474F5A-9F06-684B-B9F7-E0C65AD6F867}">
      <dgm:prSet/>
      <dgm:spPr/>
      <dgm:t>
        <a:bodyPr/>
        <a:lstStyle/>
        <a:p>
          <a:endParaRPr lang="en-US"/>
        </a:p>
      </dgm:t>
    </dgm:pt>
    <dgm:pt modelId="{4A647DC4-357E-A54C-9F10-19C87D057730}" type="sibTrans" cxnId="{AE474F5A-9F06-684B-B9F7-E0C65AD6F867}">
      <dgm:prSet/>
      <dgm:spPr/>
      <dgm:t>
        <a:bodyPr/>
        <a:lstStyle/>
        <a:p>
          <a:endParaRPr lang="en-US"/>
        </a:p>
      </dgm:t>
    </dgm:pt>
    <dgm:pt modelId="{5BE3519D-EE13-8643-BC95-26B8CCCB8A74}" type="pres">
      <dgm:prSet presAssocID="{5FFE0D81-01EF-104E-9AF1-FA01EA45A330}" presName="Name0" presStyleCnt="0">
        <dgm:presLayoutVars>
          <dgm:dir/>
          <dgm:resizeHandles val="exact"/>
        </dgm:presLayoutVars>
      </dgm:prSet>
      <dgm:spPr/>
    </dgm:pt>
    <dgm:pt modelId="{F1C6B71B-D9DB-E742-B7AA-C7032647F40E}" type="pres">
      <dgm:prSet presAssocID="{5CCC2988-7716-A243-AC20-3D2940A001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1C0A3-B913-7141-A5FA-A5B5715C5373}" type="pres">
      <dgm:prSet presAssocID="{1D996D74-9990-A141-B22F-5FCBB697138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EFBF309-8CA9-F141-96FB-77AAF229AE64}" type="pres">
      <dgm:prSet presAssocID="{1D996D74-9990-A141-B22F-5FCBB697138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2863248-ECB6-E44D-91D0-F164E681907F}" type="pres">
      <dgm:prSet presAssocID="{304285A6-FB3B-8646-AD6E-1353652D905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CAD3C-66C1-7B48-B722-194BB9830A9A}" type="pres">
      <dgm:prSet presAssocID="{B9E86ACC-BDBD-8F41-866D-78C2CF728B0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40117F4-F726-D744-BD24-ACC1995886E8}" type="pres">
      <dgm:prSet presAssocID="{B9E86ACC-BDBD-8F41-866D-78C2CF728B0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F1C9DBE-C125-E846-BF13-CAFB49D18561}" type="pres">
      <dgm:prSet presAssocID="{83C3D363-1DEE-A241-A049-96716D9E0B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B22EC-C0A0-F74A-A4AC-9F6233A20E23}" type="pres">
      <dgm:prSet presAssocID="{E35158DC-3B62-2942-B63E-DCE8897A5AA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791EBFC-D63E-5841-AB7B-CC2CE43C36FD}" type="pres">
      <dgm:prSet presAssocID="{E35158DC-3B62-2942-B63E-DCE8897A5AA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2A65748-573A-6442-8E1B-E122A12785F1}" type="pres">
      <dgm:prSet presAssocID="{18E019F3-9CFF-9B4A-B51C-75373EDBDD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DA066-3138-664B-A66B-83E95968F62B}" type="pres">
      <dgm:prSet presAssocID="{5C8EE8FB-0751-544C-986A-4B5C5C72C1C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C3B14EB-429A-3F46-BC95-1ACA6DDA66BA}" type="pres">
      <dgm:prSet presAssocID="{5C8EE8FB-0751-544C-986A-4B5C5C72C1C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0DF6BC6-4D1C-1C4B-BC7D-3AB0219396D6}" type="pres">
      <dgm:prSet presAssocID="{898D9199-19FA-834F-95F6-09B08812F0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61A51-D1D6-CF4E-8E67-8269593FD52C}" type="pres">
      <dgm:prSet presAssocID="{B329BFAE-9CF1-194A-8967-5DC37E34FE6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82131D0-CF7C-9148-AC52-A2BB99DA833E}" type="pres">
      <dgm:prSet presAssocID="{B329BFAE-9CF1-194A-8967-5DC37E34FE6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7B15F25-A470-FA45-AF90-0857B0CAB9B1}" type="pres">
      <dgm:prSet presAssocID="{14DBD98C-AB02-3740-BC48-D38747D09F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B013A-9702-C041-8984-7D35784557F3}" type="presOf" srcId="{18E019F3-9CFF-9B4A-B51C-75373EDBDDC0}" destId="{C2A65748-573A-6442-8E1B-E122A12785F1}" srcOrd="0" destOrd="0" presId="urn:microsoft.com/office/officeart/2005/8/layout/process1"/>
    <dgm:cxn modelId="{D5D16D6D-E39B-FE4C-8182-A01CB7EBD9D7}" type="presOf" srcId="{5C8EE8FB-0751-544C-986A-4B5C5C72C1C5}" destId="{592DA066-3138-664B-A66B-83E95968F62B}" srcOrd="0" destOrd="0" presId="urn:microsoft.com/office/officeart/2005/8/layout/process1"/>
    <dgm:cxn modelId="{056503D2-B258-FD46-86EB-D9BC61B68E99}" type="presOf" srcId="{B329BFAE-9CF1-194A-8967-5DC37E34FE61}" destId="{4B061A51-D1D6-CF4E-8E67-8269593FD52C}" srcOrd="0" destOrd="0" presId="urn:microsoft.com/office/officeart/2005/8/layout/process1"/>
    <dgm:cxn modelId="{4AFD5ED9-82A3-5447-8564-714F36D19339}" type="presOf" srcId="{E35158DC-3B62-2942-B63E-DCE8897A5AA3}" destId="{F791EBFC-D63E-5841-AB7B-CC2CE43C36FD}" srcOrd="1" destOrd="0" presId="urn:microsoft.com/office/officeart/2005/8/layout/process1"/>
    <dgm:cxn modelId="{F0C85F17-841D-A04C-A668-3F469160CCE8}" type="presOf" srcId="{898D9199-19FA-834F-95F6-09B08812F0DB}" destId="{E0DF6BC6-4D1C-1C4B-BC7D-3AB0219396D6}" srcOrd="0" destOrd="0" presId="urn:microsoft.com/office/officeart/2005/8/layout/process1"/>
    <dgm:cxn modelId="{EB2E5E8D-5F7D-6740-A7A0-AC8D97ABDB69}" srcId="{5FFE0D81-01EF-104E-9AF1-FA01EA45A330}" destId="{898D9199-19FA-834F-95F6-09B08812F0DB}" srcOrd="4" destOrd="0" parTransId="{910A9D80-4872-954C-8B97-1F3A8104B529}" sibTransId="{B329BFAE-9CF1-194A-8967-5DC37E34FE61}"/>
    <dgm:cxn modelId="{D93DD362-6CD2-E34E-ADB7-67756550EA2A}" srcId="{5FFE0D81-01EF-104E-9AF1-FA01EA45A330}" destId="{18E019F3-9CFF-9B4A-B51C-75373EDBDDC0}" srcOrd="3" destOrd="0" parTransId="{F1585EB5-AD38-0A45-9DA5-D457EC49B4BF}" sibTransId="{5C8EE8FB-0751-544C-986A-4B5C5C72C1C5}"/>
    <dgm:cxn modelId="{9A903103-D3DD-3C45-83E9-3C8190528E8E}" type="presOf" srcId="{E35158DC-3B62-2942-B63E-DCE8897A5AA3}" destId="{D09B22EC-C0A0-F74A-A4AC-9F6233A20E23}" srcOrd="0" destOrd="0" presId="urn:microsoft.com/office/officeart/2005/8/layout/process1"/>
    <dgm:cxn modelId="{AAF19ABF-C62E-C345-AE67-DE593FFEC626}" type="presOf" srcId="{B9E86ACC-BDBD-8F41-866D-78C2CF728B09}" destId="{ADBCAD3C-66C1-7B48-B722-194BB9830A9A}" srcOrd="0" destOrd="0" presId="urn:microsoft.com/office/officeart/2005/8/layout/process1"/>
    <dgm:cxn modelId="{8F926693-FA59-054A-ACE8-9697E6B90158}" type="presOf" srcId="{5FFE0D81-01EF-104E-9AF1-FA01EA45A330}" destId="{5BE3519D-EE13-8643-BC95-26B8CCCB8A74}" srcOrd="0" destOrd="0" presId="urn:microsoft.com/office/officeart/2005/8/layout/process1"/>
    <dgm:cxn modelId="{20CBAB7F-62B0-B148-89E4-5323D5E1BBAD}" srcId="{5FFE0D81-01EF-104E-9AF1-FA01EA45A330}" destId="{83C3D363-1DEE-A241-A049-96716D9E0B56}" srcOrd="2" destOrd="0" parTransId="{E459138D-8A53-0046-AFC7-69A7C2163E14}" sibTransId="{E35158DC-3B62-2942-B63E-DCE8897A5AA3}"/>
    <dgm:cxn modelId="{21ECDF41-959B-1242-8812-E81353681CB2}" type="presOf" srcId="{B9E86ACC-BDBD-8F41-866D-78C2CF728B09}" destId="{C40117F4-F726-D744-BD24-ACC1995886E8}" srcOrd="1" destOrd="0" presId="urn:microsoft.com/office/officeart/2005/8/layout/process1"/>
    <dgm:cxn modelId="{E970E354-1B84-A842-BBAB-12039423004D}" srcId="{5FFE0D81-01EF-104E-9AF1-FA01EA45A330}" destId="{304285A6-FB3B-8646-AD6E-1353652D9057}" srcOrd="1" destOrd="0" parTransId="{C07F3BE2-20C9-6742-8632-33912765C45F}" sibTransId="{B9E86ACC-BDBD-8F41-866D-78C2CF728B09}"/>
    <dgm:cxn modelId="{E0DAE190-1B8F-7C43-9E95-4C897E46FF51}" type="presOf" srcId="{14DBD98C-AB02-3740-BC48-D38747D09F8A}" destId="{D7B15F25-A470-FA45-AF90-0857B0CAB9B1}" srcOrd="0" destOrd="0" presId="urn:microsoft.com/office/officeart/2005/8/layout/process1"/>
    <dgm:cxn modelId="{AE474F5A-9F06-684B-B9F7-E0C65AD6F867}" srcId="{5FFE0D81-01EF-104E-9AF1-FA01EA45A330}" destId="{14DBD98C-AB02-3740-BC48-D38747D09F8A}" srcOrd="5" destOrd="0" parTransId="{C8EDE537-01EA-6D47-81BB-170478F0A2C3}" sibTransId="{4A647DC4-357E-A54C-9F10-19C87D057730}"/>
    <dgm:cxn modelId="{DB72A59B-98E7-1E4B-8640-B9BD7B76805D}" type="presOf" srcId="{304285A6-FB3B-8646-AD6E-1353652D9057}" destId="{12863248-ECB6-E44D-91D0-F164E681907F}" srcOrd="0" destOrd="0" presId="urn:microsoft.com/office/officeart/2005/8/layout/process1"/>
    <dgm:cxn modelId="{A641AA4A-2D19-3C43-9A7E-825B4D14981C}" type="presOf" srcId="{B329BFAE-9CF1-194A-8967-5DC37E34FE61}" destId="{F82131D0-CF7C-9148-AC52-A2BB99DA833E}" srcOrd="1" destOrd="0" presId="urn:microsoft.com/office/officeart/2005/8/layout/process1"/>
    <dgm:cxn modelId="{7448D572-5EE7-904B-A868-5043C0525F20}" type="presOf" srcId="{1D996D74-9990-A141-B22F-5FCBB697138C}" destId="{F541C0A3-B913-7141-A5FA-A5B5715C5373}" srcOrd="0" destOrd="0" presId="urn:microsoft.com/office/officeart/2005/8/layout/process1"/>
    <dgm:cxn modelId="{0B34A55D-F152-6540-975F-0BEA2E43502E}" type="presOf" srcId="{5CCC2988-7716-A243-AC20-3D2940A00151}" destId="{F1C6B71B-D9DB-E742-B7AA-C7032647F40E}" srcOrd="0" destOrd="0" presId="urn:microsoft.com/office/officeart/2005/8/layout/process1"/>
    <dgm:cxn modelId="{7208FAEB-B5B0-3743-BC26-131C190AE453}" type="presOf" srcId="{1D996D74-9990-A141-B22F-5FCBB697138C}" destId="{0EFBF309-8CA9-F141-96FB-77AAF229AE64}" srcOrd="1" destOrd="0" presId="urn:microsoft.com/office/officeart/2005/8/layout/process1"/>
    <dgm:cxn modelId="{95A0C443-D84F-4C41-982A-CF581626E0E5}" srcId="{5FFE0D81-01EF-104E-9AF1-FA01EA45A330}" destId="{5CCC2988-7716-A243-AC20-3D2940A00151}" srcOrd="0" destOrd="0" parTransId="{9F2D2746-9CC8-EC43-8F1E-C2FFD4CDC161}" sibTransId="{1D996D74-9990-A141-B22F-5FCBB697138C}"/>
    <dgm:cxn modelId="{FCCDDC74-8D90-7D4A-8DDC-152976A587D8}" type="presOf" srcId="{83C3D363-1DEE-A241-A049-96716D9E0B56}" destId="{FF1C9DBE-C125-E846-BF13-CAFB49D18561}" srcOrd="0" destOrd="0" presId="urn:microsoft.com/office/officeart/2005/8/layout/process1"/>
    <dgm:cxn modelId="{4D6082A7-3B11-6446-9C9E-B68D92DF2B20}" type="presOf" srcId="{5C8EE8FB-0751-544C-986A-4B5C5C72C1C5}" destId="{2C3B14EB-429A-3F46-BC95-1ACA6DDA66BA}" srcOrd="1" destOrd="0" presId="urn:microsoft.com/office/officeart/2005/8/layout/process1"/>
    <dgm:cxn modelId="{7C30D5F6-B4F5-304D-9246-D58C5192EE78}" type="presParOf" srcId="{5BE3519D-EE13-8643-BC95-26B8CCCB8A74}" destId="{F1C6B71B-D9DB-E742-B7AA-C7032647F40E}" srcOrd="0" destOrd="0" presId="urn:microsoft.com/office/officeart/2005/8/layout/process1"/>
    <dgm:cxn modelId="{F8C9F975-27DD-FD43-BC58-1128A5AFB457}" type="presParOf" srcId="{5BE3519D-EE13-8643-BC95-26B8CCCB8A74}" destId="{F541C0A3-B913-7141-A5FA-A5B5715C5373}" srcOrd="1" destOrd="0" presId="urn:microsoft.com/office/officeart/2005/8/layout/process1"/>
    <dgm:cxn modelId="{C01539D0-7811-1D41-948B-2B20DBB838F0}" type="presParOf" srcId="{F541C0A3-B913-7141-A5FA-A5B5715C5373}" destId="{0EFBF309-8CA9-F141-96FB-77AAF229AE64}" srcOrd="0" destOrd="0" presId="urn:microsoft.com/office/officeart/2005/8/layout/process1"/>
    <dgm:cxn modelId="{15D86C0C-D327-4B48-B8BB-46A4A6EC7F79}" type="presParOf" srcId="{5BE3519D-EE13-8643-BC95-26B8CCCB8A74}" destId="{12863248-ECB6-E44D-91D0-F164E681907F}" srcOrd="2" destOrd="0" presId="urn:microsoft.com/office/officeart/2005/8/layout/process1"/>
    <dgm:cxn modelId="{1706776E-34DE-B045-B250-24738369F3CB}" type="presParOf" srcId="{5BE3519D-EE13-8643-BC95-26B8CCCB8A74}" destId="{ADBCAD3C-66C1-7B48-B722-194BB9830A9A}" srcOrd="3" destOrd="0" presId="urn:microsoft.com/office/officeart/2005/8/layout/process1"/>
    <dgm:cxn modelId="{2DC696B9-1266-FE48-8529-1704BD010B48}" type="presParOf" srcId="{ADBCAD3C-66C1-7B48-B722-194BB9830A9A}" destId="{C40117F4-F726-D744-BD24-ACC1995886E8}" srcOrd="0" destOrd="0" presId="urn:microsoft.com/office/officeart/2005/8/layout/process1"/>
    <dgm:cxn modelId="{52922DFA-7FD0-9C4C-8A8C-4DF07C1B8816}" type="presParOf" srcId="{5BE3519D-EE13-8643-BC95-26B8CCCB8A74}" destId="{FF1C9DBE-C125-E846-BF13-CAFB49D18561}" srcOrd="4" destOrd="0" presId="urn:microsoft.com/office/officeart/2005/8/layout/process1"/>
    <dgm:cxn modelId="{61721D95-C86C-C948-AFB1-9FE9B7AD2849}" type="presParOf" srcId="{5BE3519D-EE13-8643-BC95-26B8CCCB8A74}" destId="{D09B22EC-C0A0-F74A-A4AC-9F6233A20E23}" srcOrd="5" destOrd="0" presId="urn:microsoft.com/office/officeart/2005/8/layout/process1"/>
    <dgm:cxn modelId="{768C1DAA-3D48-3C49-9ABF-F6C41673D002}" type="presParOf" srcId="{D09B22EC-C0A0-F74A-A4AC-9F6233A20E23}" destId="{F791EBFC-D63E-5841-AB7B-CC2CE43C36FD}" srcOrd="0" destOrd="0" presId="urn:microsoft.com/office/officeart/2005/8/layout/process1"/>
    <dgm:cxn modelId="{7773FFC3-467B-1347-99E5-37CABBCB6AE3}" type="presParOf" srcId="{5BE3519D-EE13-8643-BC95-26B8CCCB8A74}" destId="{C2A65748-573A-6442-8E1B-E122A12785F1}" srcOrd="6" destOrd="0" presId="urn:microsoft.com/office/officeart/2005/8/layout/process1"/>
    <dgm:cxn modelId="{8B29F226-6D0D-914C-93AB-DC60966FCD9A}" type="presParOf" srcId="{5BE3519D-EE13-8643-BC95-26B8CCCB8A74}" destId="{592DA066-3138-664B-A66B-83E95968F62B}" srcOrd="7" destOrd="0" presId="urn:microsoft.com/office/officeart/2005/8/layout/process1"/>
    <dgm:cxn modelId="{45DF8D99-EA98-1540-9485-DAA08B210A65}" type="presParOf" srcId="{592DA066-3138-664B-A66B-83E95968F62B}" destId="{2C3B14EB-429A-3F46-BC95-1ACA6DDA66BA}" srcOrd="0" destOrd="0" presId="urn:microsoft.com/office/officeart/2005/8/layout/process1"/>
    <dgm:cxn modelId="{52E0FFD3-CC89-D441-9F2B-7C3211C6A033}" type="presParOf" srcId="{5BE3519D-EE13-8643-BC95-26B8CCCB8A74}" destId="{E0DF6BC6-4D1C-1C4B-BC7D-3AB0219396D6}" srcOrd="8" destOrd="0" presId="urn:microsoft.com/office/officeart/2005/8/layout/process1"/>
    <dgm:cxn modelId="{693EDF45-D9F2-1749-9883-23E97F876743}" type="presParOf" srcId="{5BE3519D-EE13-8643-BC95-26B8CCCB8A74}" destId="{4B061A51-D1D6-CF4E-8E67-8269593FD52C}" srcOrd="9" destOrd="0" presId="urn:microsoft.com/office/officeart/2005/8/layout/process1"/>
    <dgm:cxn modelId="{2BC53846-2013-1B4C-B416-A40B722BFB1D}" type="presParOf" srcId="{4B061A51-D1D6-CF4E-8E67-8269593FD52C}" destId="{F82131D0-CF7C-9148-AC52-A2BB99DA833E}" srcOrd="0" destOrd="0" presId="urn:microsoft.com/office/officeart/2005/8/layout/process1"/>
    <dgm:cxn modelId="{4D6830C1-A2C2-B144-812D-EF4D49900A76}" type="presParOf" srcId="{5BE3519D-EE13-8643-BC95-26B8CCCB8A74}" destId="{D7B15F25-A470-FA45-AF90-0857B0CAB9B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51AD2-EB29-4345-A8BE-3202EAD272A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503F-F0E6-314E-92F2-DE20989BA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0B75BD-C6AE-0343-9999-E713F28D0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75BD-C6AE-0343-9999-E713F28D0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6E91836-9577-C948-A189-CE347C500C96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B07619-EF06-AC42-968D-EA76E4EC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kelly:Documents:Senior%20Design:ProgressReportRoughDraftBackup.doc!OLE_LINK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kelly:Documents:Senior%20Design:ProgressReportRoughDraftBackup.doc!OLE_LINK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kelly:Documents:Senior%20Design:ProgressReportRoughDraftBackup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kelly:Documents:Senior%20Design:ProgressReportRoughDraftBackup.doc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Macintosh%20HD:Users:kelly:Documents:Senior%20Design:ProgressReportRoughDraftBackup.doc!OLE_LINK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376247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288315" cy="324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92454"/>
            <a:ext cx="8458200" cy="1470025"/>
          </a:xfrm>
        </p:spPr>
        <p:txBody>
          <a:bodyPr/>
          <a:lstStyle/>
          <a:p>
            <a:r>
              <a:rPr lang="en-US" dirty="0" smtClean="0"/>
              <a:t>Defibrillator For Use in Minimally Invasive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34795"/>
            <a:ext cx="4953000" cy="1752600"/>
          </a:xfrm>
        </p:spPr>
        <p:txBody>
          <a:bodyPr/>
          <a:lstStyle/>
          <a:p>
            <a:r>
              <a:rPr lang="en-US" dirty="0" smtClean="0"/>
              <a:t>Kelly Moor</a:t>
            </a:r>
          </a:p>
          <a:p>
            <a:r>
              <a:rPr lang="en-US" dirty="0" smtClean="0"/>
              <a:t>Kathleen Kafka</a:t>
            </a:r>
          </a:p>
          <a:p>
            <a:r>
              <a:rPr lang="en-US" dirty="0" smtClean="0"/>
              <a:t>Stephen Browning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Pectoral Internal Electrodes</a:t>
            </a:r>
            <a:endParaRPr lang="en-US" dirty="0"/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4903596" y="2249424"/>
          <a:ext cx="4240404" cy="2839121"/>
        </p:xfrm>
        <a:graphic>
          <a:graphicData uri="http://schemas.openxmlformats.org/presentationml/2006/ole">
            <p:oleObj spid="_x0000_s261122" name="Document" r:id="rId3" imgW="4419437" imgH="2958991" progId="Word.Document.12">
              <p:link updateAutomatic="1"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5748662" cy="4325112"/>
          </a:xfrm>
        </p:spPr>
        <p:txBody>
          <a:bodyPr/>
          <a:lstStyle/>
          <a:p>
            <a:r>
              <a:rPr lang="en-US" dirty="0" smtClean="0"/>
              <a:t>Subcutaneous</a:t>
            </a:r>
          </a:p>
          <a:p>
            <a:pPr lvl="1"/>
            <a:r>
              <a:rPr lang="en-US" dirty="0" smtClean="0"/>
              <a:t>Inserted through additional incision</a:t>
            </a:r>
          </a:p>
          <a:p>
            <a:pPr lvl="1"/>
            <a:r>
              <a:rPr lang="en-US" dirty="0" smtClean="0"/>
              <a:t>Held in place by a single suture and encapsulation by tissue</a:t>
            </a:r>
          </a:p>
          <a:p>
            <a:r>
              <a:rPr lang="en-US" dirty="0" smtClean="0"/>
              <a:t>Thoracic cavity</a:t>
            </a:r>
          </a:p>
          <a:p>
            <a:pPr lvl="1"/>
            <a:r>
              <a:rPr lang="en-US" dirty="0" smtClean="0"/>
              <a:t>Inserted through main surgical incision </a:t>
            </a:r>
          </a:p>
          <a:p>
            <a:pPr lvl="1"/>
            <a:r>
              <a:rPr lang="en-US" dirty="0" smtClean="0"/>
              <a:t>Sutured to internal chest wall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Patch Electrode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50" y="2209800"/>
            <a:ext cx="3231550" cy="3231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989822" cy="4325112"/>
          </a:xfrm>
        </p:spPr>
        <p:txBody>
          <a:bodyPr/>
          <a:lstStyle/>
          <a:p>
            <a:r>
              <a:rPr lang="en-US" dirty="0" smtClean="0"/>
              <a:t>Typical external patch placed in contact with skin</a:t>
            </a:r>
          </a:p>
          <a:p>
            <a:r>
              <a:rPr lang="en-US" dirty="0" smtClean="0"/>
              <a:t>Location chosen to maximize myocardial mass between electrodes</a:t>
            </a:r>
          </a:p>
          <a:p>
            <a:r>
              <a:rPr lang="en-US" dirty="0" smtClean="0"/>
              <a:t>Lower energy could be used if paired with an internal electrode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4185" y="5441350"/>
            <a:ext cx="201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avismedical.com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Internal Electrode</a:t>
            </a:r>
            <a:endParaRPr lang="en-US" dirty="0"/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4671525" y="1993301"/>
          <a:ext cx="4472475" cy="3825852"/>
        </p:xfrm>
        <a:graphic>
          <a:graphicData uri="http://schemas.openxmlformats.org/presentationml/2006/ole">
            <p:oleObj spid="_x0000_s262146" name="Document" r:id="rId3" imgW="4216245" imgH="3606667" progId="Word.Document.12">
              <p:link updateAutomatic="1"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" y="2249424"/>
            <a:ext cx="4896562" cy="4325112"/>
          </a:xfrm>
        </p:spPr>
        <p:txBody>
          <a:bodyPr/>
          <a:lstStyle/>
          <a:p>
            <a:r>
              <a:rPr lang="en-US" dirty="0" smtClean="0"/>
              <a:t>Paired with two internal electrodes to reproduce common ICD configuration</a:t>
            </a:r>
          </a:p>
          <a:p>
            <a:r>
              <a:rPr lang="en-US" dirty="0" smtClean="0"/>
              <a:t>Inserted through main incision site</a:t>
            </a:r>
          </a:p>
          <a:p>
            <a:r>
              <a:rPr lang="en-US" dirty="0" smtClean="0"/>
              <a:t>Held in place by sutures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Design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4582048" cy="46085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Left Pectoral Internal Electrode + RV Patch Electrode</a:t>
            </a:r>
          </a:p>
          <a:p>
            <a:r>
              <a:rPr lang="en-US" dirty="0" smtClean="0"/>
              <a:t>Left Pectoral External Patch Electrode + RV Patch Electrode</a:t>
            </a:r>
          </a:p>
          <a:p>
            <a:r>
              <a:rPr lang="en-US" dirty="0" smtClean="0"/>
              <a:t>LV Patch Electrode + Right Pectoral External Electrode</a:t>
            </a:r>
          </a:p>
          <a:p>
            <a:r>
              <a:rPr lang="en-US" dirty="0" smtClean="0"/>
              <a:t>LV and RV Patch Electrodes</a:t>
            </a:r>
          </a:p>
          <a:p>
            <a:r>
              <a:rPr lang="en-US" dirty="0" smtClean="0"/>
              <a:t>Manually Placed LV + RV Patch Electrodes</a:t>
            </a:r>
          </a:p>
          <a:p>
            <a:r>
              <a:rPr lang="en-US" dirty="0" smtClean="0"/>
              <a:t>LV Patch Electrode + Manually Placed RV Electrode</a:t>
            </a:r>
          </a:p>
          <a:p>
            <a:r>
              <a:rPr lang="en-US" dirty="0" smtClean="0"/>
              <a:t>RV Patch Electrode + Manually Placed LV Electrode</a:t>
            </a:r>
          </a:p>
          <a:p>
            <a:r>
              <a:rPr lang="en-US" dirty="0" smtClean="0"/>
              <a:t>Left Pectoral Internal + RV Manual Electrode</a:t>
            </a:r>
          </a:p>
          <a:p>
            <a:r>
              <a:rPr lang="en-US" dirty="0" smtClean="0"/>
              <a:t>Abdominal Electrode + Two Internal Electrodes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1952" y="2249424"/>
            <a:ext cx="4582048" cy="460857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Endocardial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Lead + RV Patch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baseline="0" dirty="0" smtClean="0"/>
              <a:t>LV</a:t>
            </a:r>
            <a:r>
              <a:rPr lang="en-US" sz="2800" dirty="0" smtClean="0"/>
              <a:t> </a:t>
            </a:r>
            <a:r>
              <a:rPr lang="en-US" sz="2800" dirty="0" err="1" smtClean="0"/>
              <a:t>Endocardial</a:t>
            </a:r>
            <a:r>
              <a:rPr lang="en-US" sz="2800" dirty="0" smtClean="0"/>
              <a:t> Lead + Manually Placed RV Electrode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Endocardial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Lead + External Patch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baseline="0" dirty="0" smtClean="0"/>
              <a:t>LV Patch</a:t>
            </a:r>
            <a:r>
              <a:rPr lang="en-US" sz="2800" dirty="0" smtClean="0"/>
              <a:t> + RV </a:t>
            </a:r>
            <a:r>
              <a:rPr lang="en-US" sz="2800" dirty="0" err="1" smtClean="0"/>
              <a:t>Endocardial</a:t>
            </a:r>
            <a:r>
              <a:rPr lang="en-US" sz="2800" dirty="0" smtClean="0"/>
              <a:t> Lead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Manually Placed LV Electrode + RV </a:t>
            </a:r>
            <a:r>
              <a:rPr lang="en-US" sz="2800" dirty="0" err="1" smtClean="0"/>
              <a:t>Endocardial</a:t>
            </a:r>
            <a:r>
              <a:rPr lang="en-US" sz="2800" dirty="0" smtClean="0"/>
              <a:t> Electrode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RV </a:t>
            </a:r>
            <a:r>
              <a:rPr lang="en-US" sz="2800" dirty="0" err="1" smtClean="0"/>
              <a:t>Endocardial</a:t>
            </a:r>
            <a:r>
              <a:rPr lang="en-US" sz="2800" dirty="0" smtClean="0"/>
              <a:t> Lead + Internal Left Pectoral Electrode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RV </a:t>
            </a:r>
            <a:r>
              <a:rPr lang="en-US" sz="2800" dirty="0" err="1" smtClean="0"/>
              <a:t>Endocardial</a:t>
            </a:r>
            <a:r>
              <a:rPr lang="en-US" sz="2800" dirty="0" smtClean="0"/>
              <a:t> Lead + External Patch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External Electrode + LV Manual Electrode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External Electrode + RV Manual Electrode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KCL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Design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Minimize Defibrillation Energy</a:t>
            </a:r>
          </a:p>
          <a:p>
            <a:pPr lvl="1"/>
            <a:r>
              <a:rPr lang="en-US" dirty="0" smtClean="0"/>
              <a:t>Assigned values based data found in literature based on clinical studies and electrode placement modeling</a:t>
            </a:r>
          </a:p>
          <a:p>
            <a:r>
              <a:rPr lang="en-US" dirty="0" smtClean="0"/>
              <a:t>Minimize Added Risk to Patient</a:t>
            </a:r>
          </a:p>
          <a:p>
            <a:pPr lvl="1"/>
            <a:r>
              <a:rPr lang="en-US" dirty="0" smtClean="0"/>
              <a:t>Assigned risk values based on whether leads required blind navigation for placement, potentially resulting in perforation of the myocardium or coronary arteries</a:t>
            </a:r>
          </a:p>
          <a:p>
            <a:r>
              <a:rPr lang="en-US" dirty="0" smtClean="0"/>
              <a:t>Ease of Electrode Placement</a:t>
            </a:r>
          </a:p>
          <a:p>
            <a:pPr lvl="1"/>
            <a:r>
              <a:rPr lang="en-US" dirty="0" smtClean="0"/>
              <a:t>Values based on need for blind placement, additional procedures, or sutures for attachment</a:t>
            </a:r>
          </a:p>
          <a:p>
            <a:r>
              <a:rPr lang="en-US" dirty="0" smtClean="0"/>
              <a:t>Surgeon Preference</a:t>
            </a:r>
          </a:p>
          <a:p>
            <a:pPr lvl="1"/>
            <a:r>
              <a:rPr lang="en-US" dirty="0" smtClean="0"/>
              <a:t>Values assigned based on interviews with surgeons and how they believed designs would be received by fellow surgeons</a:t>
            </a:r>
          </a:p>
          <a:p>
            <a:r>
              <a:rPr lang="en-US" dirty="0" smtClean="0"/>
              <a:t>Minimize Additional Procedure Time</a:t>
            </a:r>
          </a:p>
          <a:p>
            <a:pPr lvl="1"/>
            <a:r>
              <a:rPr lang="en-US" dirty="0" smtClean="0"/>
              <a:t>Assigned values based on the amount of time our device would add to the procedure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501"/>
            <a:ext cx="8229600" cy="49670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Reduce Fibrillation Duration</a:t>
            </a:r>
          </a:p>
          <a:p>
            <a:pPr lvl="1"/>
            <a:r>
              <a:rPr lang="en-US" dirty="0" smtClean="0"/>
              <a:t>Values assigned based on how quickly the shock could be delivered.</a:t>
            </a:r>
          </a:p>
          <a:p>
            <a:pPr lvl="1"/>
            <a:r>
              <a:rPr lang="en-US" dirty="0" smtClean="0"/>
              <a:t>Example: Manual placement vs. electrodes left in place throughout procedure</a:t>
            </a:r>
          </a:p>
          <a:p>
            <a:r>
              <a:rPr lang="en-US" dirty="0" smtClean="0"/>
              <a:t>Maximize Myocardial Mass Between Electrodes</a:t>
            </a:r>
          </a:p>
          <a:p>
            <a:pPr lvl="1"/>
            <a:r>
              <a:rPr lang="en-US" dirty="0" smtClean="0"/>
              <a:t>Studies show maximizing mass between electrodes increases probability of successful defibrillation</a:t>
            </a:r>
          </a:p>
          <a:p>
            <a:pPr lvl="1"/>
            <a:r>
              <a:rPr lang="en-US" dirty="0" smtClean="0"/>
              <a:t>Values assigned based on ventricular mass between electrodes</a:t>
            </a:r>
          </a:p>
          <a:p>
            <a:r>
              <a:rPr lang="en-US" dirty="0" smtClean="0"/>
              <a:t>Patient Aesthetics</a:t>
            </a:r>
          </a:p>
          <a:p>
            <a:pPr lvl="1"/>
            <a:r>
              <a:rPr lang="en-US" dirty="0" smtClean="0"/>
              <a:t>Assigned values based on need for extra incisions or probability of causing burns on the skin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Values based on comparison to similar electrodes on the market</a:t>
            </a:r>
          </a:p>
          <a:p>
            <a:r>
              <a:rPr lang="en-US" dirty="0" smtClean="0"/>
              <a:t>Post-Operative Patient Discomfort</a:t>
            </a:r>
          </a:p>
          <a:p>
            <a:pPr lvl="1"/>
            <a:r>
              <a:rPr lang="en-US" dirty="0" smtClean="0"/>
              <a:t>Points detracted for designs requiring additional incisions or burn marks on the skin</a:t>
            </a:r>
          </a:p>
          <a:p>
            <a:r>
              <a:rPr lang="en-US" dirty="0" smtClean="0"/>
              <a:t>Achievable before Deadline</a:t>
            </a:r>
          </a:p>
          <a:p>
            <a:pPr lvl="1"/>
            <a:r>
              <a:rPr lang="en-US" dirty="0" smtClean="0"/>
              <a:t>Assigned values based on expected amount of redesign of existing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Pugh Chart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599" cy="4324350"/>
        </p:xfrm>
        <a:graphic>
          <a:graphicData uri="http://schemas.openxmlformats.org/drawingml/2006/table">
            <a:tbl>
              <a:tblPr/>
              <a:tblGrid>
                <a:gridCol w="914400"/>
                <a:gridCol w="566056"/>
                <a:gridCol w="914400"/>
                <a:gridCol w="798286"/>
                <a:gridCol w="914400"/>
                <a:gridCol w="914400"/>
                <a:gridCol w="798286"/>
                <a:gridCol w="812800"/>
                <a:gridCol w="827314"/>
                <a:gridCol w="769257"/>
              </a:tblGrid>
              <a:tr h="452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Design Criteria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Weight 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Manual RV - Left Thoracic Cavity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RV Patch - Left Thoracic Cavity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Manual RV - Left Chest External Patch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Manual RV - External Back Patch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RV Patch - Left Chest External Patch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RV Patch - Back External Patch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LV Patch - Manual RV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LV Patch - RV Patch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Cost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Due Date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Added Surgical Time for Extra Procedure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Ease of Electrode Placement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Surgeon Preference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Minimize Added Risk to Patient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Reduce Fibrillation Duration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Patient Aesthetics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Minimized Delivered Energy for Defibrillation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Maximizes Myocardial Mass between electrodes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Minimize Post-Op Patient Discomfort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TOTALS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509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478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478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469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469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463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454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RV Manual Electrode + Left Thoracic Cavity Electrode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RV Manual Electrode</a:t>
            </a:r>
          </a:p>
          <a:p>
            <a:pPr lvl="1"/>
            <a:r>
              <a:rPr lang="en-US" dirty="0" smtClean="0"/>
              <a:t>Right ventricle easily accessible through main incision</a:t>
            </a:r>
          </a:p>
          <a:p>
            <a:pPr lvl="1"/>
            <a:r>
              <a:rPr lang="en-US" dirty="0" smtClean="0"/>
              <a:t>Electrode manually positioned by surgeon using insulated handle </a:t>
            </a:r>
          </a:p>
          <a:p>
            <a:r>
              <a:rPr lang="en-US" dirty="0" smtClean="0"/>
              <a:t>Left Thoracic Cavity Electrode</a:t>
            </a:r>
          </a:p>
          <a:p>
            <a:pPr lvl="1"/>
            <a:r>
              <a:rPr lang="en-US" dirty="0" smtClean="0"/>
              <a:t>Internal chest wall visible through main incision</a:t>
            </a:r>
          </a:p>
          <a:p>
            <a:pPr lvl="1"/>
            <a:r>
              <a:rPr lang="en-US" dirty="0" smtClean="0"/>
              <a:t>Insulated, inflatable shell sutured onto internal chest wall</a:t>
            </a:r>
          </a:p>
          <a:p>
            <a:pPr lvl="1"/>
            <a:r>
              <a:rPr lang="en-US" dirty="0" smtClean="0"/>
              <a:t>Electrode attached to opposite end moved into contact with left ventricle upon inflation of shell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Details of Design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52063" y="5360871"/>
          <a:ext cx="7324244" cy="199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lacem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495" y="1557434"/>
            <a:ext cx="7194440" cy="4162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November 1 – Present design idea to Dr. </a:t>
            </a:r>
            <a:r>
              <a:rPr lang="en-US" dirty="0" err="1" smtClean="0"/>
              <a:t>Damiano</a:t>
            </a:r>
            <a:endParaRPr lang="en-US" dirty="0" smtClean="0"/>
          </a:p>
          <a:p>
            <a:r>
              <a:rPr lang="en-US" dirty="0" smtClean="0"/>
              <a:t>November 3 – Complete specific details of chosen design</a:t>
            </a:r>
          </a:p>
          <a:p>
            <a:r>
              <a:rPr lang="en-US" dirty="0" smtClean="0"/>
              <a:t>November 10 – Finalize analysis needed for design</a:t>
            </a:r>
          </a:p>
          <a:p>
            <a:r>
              <a:rPr lang="en-US" dirty="0" smtClean="0"/>
              <a:t>November 17 – Determine manufacturers of device materials</a:t>
            </a:r>
          </a:p>
          <a:p>
            <a:r>
              <a:rPr lang="en-US" dirty="0" smtClean="0"/>
              <a:t>November 20 – Perform cost analysis for device</a:t>
            </a:r>
          </a:p>
          <a:p>
            <a:r>
              <a:rPr lang="en-US" dirty="0" smtClean="0"/>
              <a:t>November 30 – Complete rough draft of final report</a:t>
            </a:r>
          </a:p>
          <a:p>
            <a:r>
              <a:rPr lang="en-US" dirty="0" smtClean="0"/>
              <a:t>December 7 – Final report due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Demonstrated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Dramatic increase in popularity of minimally invasive surgical procedures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Smaller incision size disallows for traditional use of internal paddles to defibrillate patient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External paddles only current technology compatible with minimally invasive surgery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 in dangerous convulsion by patient when shocked</a:t>
            </a:r>
          </a:p>
          <a:p>
            <a:endParaRPr lang="en-US" dirty="0" smtClean="0"/>
          </a:p>
          <a:p>
            <a:r>
              <a:rPr lang="en-US" dirty="0" smtClean="0"/>
              <a:t>Indicates need for redesign of defibrillation electrodes and leads to be more compatible with minimally invasive surgery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Stephen Browning</a:t>
            </a:r>
          </a:p>
          <a:p>
            <a:pPr lvl="1"/>
            <a:r>
              <a:rPr lang="en-US" dirty="0" smtClean="0"/>
              <a:t>Research of patents and current technology</a:t>
            </a:r>
          </a:p>
          <a:p>
            <a:pPr lvl="1"/>
            <a:r>
              <a:rPr lang="en-US" dirty="0" smtClean="0"/>
              <a:t>Development of circuit models</a:t>
            </a:r>
          </a:p>
          <a:p>
            <a:pPr lvl="1"/>
            <a:r>
              <a:rPr lang="en-US" dirty="0" smtClean="0"/>
              <a:t>Development of mathematical models for defibrillation</a:t>
            </a:r>
          </a:p>
          <a:p>
            <a:r>
              <a:rPr lang="en-US" dirty="0" smtClean="0"/>
              <a:t>Kathleen Kafka </a:t>
            </a:r>
          </a:p>
          <a:p>
            <a:pPr lvl="1"/>
            <a:r>
              <a:rPr lang="en-US" dirty="0" smtClean="0"/>
              <a:t>Research of defibrillation techniques</a:t>
            </a:r>
          </a:p>
          <a:p>
            <a:pPr lvl="1"/>
            <a:r>
              <a:rPr lang="en-US" dirty="0" err="1" smtClean="0"/>
              <a:t>DesignSafe</a:t>
            </a:r>
            <a:endParaRPr lang="en-US" dirty="0" smtClean="0"/>
          </a:p>
          <a:p>
            <a:pPr lvl="1"/>
            <a:r>
              <a:rPr lang="en-US" dirty="0" smtClean="0"/>
              <a:t>Update group website</a:t>
            </a:r>
          </a:p>
          <a:p>
            <a:pPr lvl="1"/>
            <a:r>
              <a:rPr lang="en-US" dirty="0" smtClean="0"/>
              <a:t>Weekly reports</a:t>
            </a:r>
          </a:p>
          <a:p>
            <a:r>
              <a:rPr lang="en-US" dirty="0" smtClean="0"/>
              <a:t>Kelly Moor</a:t>
            </a:r>
          </a:p>
          <a:p>
            <a:pPr lvl="1"/>
            <a:r>
              <a:rPr lang="en-US" dirty="0" smtClean="0"/>
              <a:t>Research of surgical techniques</a:t>
            </a:r>
          </a:p>
          <a:p>
            <a:pPr lvl="1"/>
            <a:r>
              <a:rPr lang="en-US" dirty="0" smtClean="0"/>
              <a:t>Computer models of electrical systems</a:t>
            </a:r>
          </a:p>
          <a:p>
            <a:pPr lvl="1"/>
            <a:r>
              <a:rPr lang="en-US" dirty="0" smtClean="0"/>
              <a:t>CAD drawings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Internal components must fit through 4cm diameter incision size</a:t>
            </a:r>
          </a:p>
          <a:p>
            <a:endParaRPr lang="en-US" dirty="0" smtClean="0"/>
          </a:p>
          <a:p>
            <a:r>
              <a:rPr lang="en-US" dirty="0" smtClean="0"/>
              <a:t>Maximum of 20 sec should pass between fibrillation recognition and stimulus delivery</a:t>
            </a:r>
          </a:p>
          <a:p>
            <a:endParaRPr lang="en-US" dirty="0" smtClean="0"/>
          </a:p>
          <a:p>
            <a:r>
              <a:rPr lang="en-US" dirty="0" smtClean="0"/>
              <a:t>Leads must be compatible with LIFEPAK 20e defibrillator unit</a:t>
            </a:r>
          </a:p>
          <a:p>
            <a:endParaRPr lang="en-US" dirty="0" smtClean="0"/>
          </a:p>
          <a:p>
            <a:r>
              <a:rPr lang="en-US" dirty="0" smtClean="0"/>
              <a:t>Leads must cause no unintended damage to myocardium or other internal tissues</a:t>
            </a:r>
          </a:p>
          <a:p>
            <a:endParaRPr lang="en-US" dirty="0" smtClean="0"/>
          </a:p>
          <a:p>
            <a:r>
              <a:rPr lang="en-US" dirty="0" smtClean="0"/>
              <a:t>Components in contact with bodily tissue must be made of hypoallergenic material</a:t>
            </a:r>
          </a:p>
          <a:p>
            <a:endParaRPr lang="en-US" dirty="0" smtClean="0"/>
          </a:p>
          <a:p>
            <a:r>
              <a:rPr lang="en-US" dirty="0" smtClean="0"/>
              <a:t>Reusable components must be </a:t>
            </a:r>
            <a:r>
              <a:rPr lang="en-US" dirty="0" err="1" smtClean="0"/>
              <a:t>sterilizable</a:t>
            </a:r>
            <a:r>
              <a:rPr lang="en-US" dirty="0" smtClean="0"/>
              <a:t> by ethylene oxide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KCl</a:t>
            </a:r>
            <a:r>
              <a:rPr lang="en-US" dirty="0" smtClean="0"/>
              <a:t> injection</a:t>
            </a:r>
          </a:p>
          <a:p>
            <a:pPr lvl="1"/>
            <a:r>
              <a:rPr lang="en-US" dirty="0" smtClean="0"/>
              <a:t>Injection of </a:t>
            </a:r>
            <a:r>
              <a:rPr lang="en-US" dirty="0" err="1" smtClean="0"/>
              <a:t>KCl</a:t>
            </a:r>
            <a:r>
              <a:rPr lang="en-US" dirty="0" smtClean="0"/>
              <a:t> into the heart</a:t>
            </a:r>
          </a:p>
          <a:p>
            <a:pPr lvl="1"/>
            <a:r>
              <a:rPr lang="en-US" dirty="0" err="1" smtClean="0"/>
              <a:t>KCl</a:t>
            </a:r>
            <a:r>
              <a:rPr lang="en-US" dirty="0" smtClean="0"/>
              <a:t> would arrest the heart by preventing action potentials from firing</a:t>
            </a:r>
          </a:p>
          <a:p>
            <a:pPr lvl="1"/>
            <a:r>
              <a:rPr lang="en-US" dirty="0" smtClean="0"/>
              <a:t>Successfully stop fibrillation, but cardiac massage often needed to restart the heart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Patch</a:t>
            </a:r>
          </a:p>
          <a:p>
            <a:r>
              <a:rPr lang="en-US" dirty="0" smtClean="0"/>
              <a:t>Manually Placed </a:t>
            </a:r>
          </a:p>
          <a:p>
            <a:r>
              <a:rPr lang="en-US" dirty="0" err="1" smtClean="0"/>
              <a:t>Endocardial</a:t>
            </a:r>
            <a:r>
              <a:rPr lang="en-US" dirty="0" smtClean="0"/>
              <a:t> Lead</a:t>
            </a:r>
          </a:p>
          <a:p>
            <a:r>
              <a:rPr lang="en-US" dirty="0" smtClean="0"/>
              <a:t>Left Pectoral Internal</a:t>
            </a:r>
          </a:p>
          <a:p>
            <a:r>
              <a:rPr lang="en-US" dirty="0" smtClean="0"/>
              <a:t>External Patch</a:t>
            </a:r>
          </a:p>
          <a:p>
            <a:r>
              <a:rPr lang="en-US" dirty="0" smtClean="0"/>
              <a:t>Abdominal Internal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Patch Electrodes</a:t>
            </a:r>
            <a:endParaRPr lang="en-US" dirty="0"/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4242232" y="1977227"/>
          <a:ext cx="5400166" cy="4083052"/>
        </p:xfrm>
        <a:graphic>
          <a:graphicData uri="http://schemas.openxmlformats.org/presentationml/2006/ole">
            <p:oleObj spid="_x0000_s258050" name="Document" r:id="rId3" imgW="4165447" imgH="3149484" progId="Word.Document.12">
              <p:link updateAutomatic="1"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3" y="2249424"/>
            <a:ext cx="4581824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Electrode enclosed in flat, round, insulated patch </a:t>
            </a:r>
          </a:p>
          <a:p>
            <a:r>
              <a:rPr lang="en-US" dirty="0" smtClean="0"/>
              <a:t>Placement on either left or right ventricle</a:t>
            </a:r>
          </a:p>
          <a:p>
            <a:r>
              <a:rPr lang="en-US" dirty="0" smtClean="0"/>
              <a:t>Held in place by superficial sutures placed in myocardium</a:t>
            </a:r>
          </a:p>
          <a:p>
            <a:r>
              <a:rPr lang="en-US" dirty="0" smtClean="0"/>
              <a:t>Left in place throughout surgery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Placed Electrodes</a:t>
            </a:r>
            <a:endParaRPr lang="en-US" dirty="0"/>
          </a:p>
        </p:txBody>
      </p:sp>
      <p:pic>
        <p:nvPicPr>
          <p:cNvPr id="4" name="Picture 3" descr="manual electr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547" y="2249424"/>
            <a:ext cx="3211453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7041885" cy="4325112"/>
          </a:xfrm>
        </p:spPr>
        <p:txBody>
          <a:bodyPr/>
          <a:lstStyle/>
          <a:p>
            <a:r>
              <a:rPr lang="en-US" dirty="0" smtClean="0"/>
              <a:t>Right or left ventricular</a:t>
            </a:r>
          </a:p>
          <a:p>
            <a:r>
              <a:rPr lang="en-US" dirty="0" smtClean="0"/>
              <a:t>Direct contact with ventricular </a:t>
            </a:r>
            <a:r>
              <a:rPr lang="en-US" dirty="0" err="1" smtClean="0"/>
              <a:t>epicardium</a:t>
            </a:r>
            <a:endParaRPr lang="en-US" dirty="0" smtClean="0"/>
          </a:p>
          <a:p>
            <a:r>
              <a:rPr lang="en-US" dirty="0" smtClean="0"/>
              <a:t>Conductive electrode attached to ergonomic, electrically insulated handle</a:t>
            </a:r>
          </a:p>
          <a:p>
            <a:r>
              <a:rPr lang="en-US" dirty="0" smtClean="0"/>
              <a:t>Only applied during defibrillation</a:t>
            </a:r>
          </a:p>
          <a:p>
            <a:r>
              <a:rPr lang="en-US" dirty="0" smtClean="0"/>
              <a:t>Manually held in place by surgeon during defibrillation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Endocardial</a:t>
            </a:r>
            <a:r>
              <a:rPr lang="en-US" dirty="0" smtClean="0"/>
              <a:t> Electrodes</a:t>
            </a:r>
            <a:endParaRPr lang="en-US" dirty="0"/>
          </a:p>
        </p:txBody>
      </p:sp>
      <p:pic>
        <p:nvPicPr>
          <p:cNvPr id="7" name="Content Placeholder 6" descr="cannul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3812" r="-293812"/>
          <a:stretch>
            <a:fillRect/>
          </a:stretch>
        </p:blipFill>
        <p:spPr>
          <a:xfrm>
            <a:off x="3518742" y="2249424"/>
            <a:ext cx="9823223" cy="4568952"/>
          </a:xfrm>
        </p:spPr>
      </p:pic>
      <p:pic>
        <p:nvPicPr>
          <p:cNvPr id="8" name="Picture 7" descr="lea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26" y="2249424"/>
            <a:ext cx="1816100" cy="45689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49424"/>
            <a:ext cx="5425426" cy="45689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Insulated lead with electrode placed </a:t>
            </a:r>
            <a:r>
              <a:rPr lang="en-US" sz="2800" noProof="0" dirty="0" smtClean="0"/>
              <a:t>at 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ight or left ventricular </a:t>
            </a:r>
            <a:r>
              <a:rPr lang="en-US" sz="2800" dirty="0" smtClean="0"/>
              <a:t>apex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Solves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 of difficult access locations by feeding lead through accessible locations of heart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Leads would enter through existing ports to prevent extra incisions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22960" lvl="1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800" baseline="0" dirty="0" err="1" smtClean="0"/>
              <a:t>Cardioplegia</a:t>
            </a:r>
            <a:r>
              <a:rPr lang="en-US" sz="2800" baseline="0" dirty="0" smtClean="0"/>
              <a:t> </a:t>
            </a:r>
            <a:r>
              <a:rPr lang="en-US" sz="2800" dirty="0" err="1" smtClean="0"/>
              <a:t>cannula</a:t>
            </a:r>
            <a:endParaRPr lang="en-US" sz="2800" dirty="0" smtClean="0"/>
          </a:p>
          <a:p>
            <a:pPr marL="822960" lvl="1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/>
              <a:t>Swan-</a:t>
            </a:r>
            <a:r>
              <a:rPr lang="en-US" sz="2800" dirty="0" err="1" smtClean="0"/>
              <a:t>Ganz</a:t>
            </a:r>
            <a:r>
              <a:rPr lang="en-US" sz="2800" dirty="0" smtClean="0"/>
              <a:t> catheter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Endocardial</a:t>
            </a:r>
            <a:r>
              <a:rPr lang="en-US" dirty="0" smtClean="0"/>
              <a:t> Electrodes</a:t>
            </a:r>
            <a:endParaRPr lang="en-US" dirty="0"/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0" y="2249424"/>
          <a:ext cx="4987835" cy="4608576"/>
        </p:xfrm>
        <a:graphic>
          <a:graphicData uri="http://schemas.openxmlformats.org/presentationml/2006/ole">
            <p:oleObj spid="_x0000_s263170" name="Document" r:id="rId3" imgW="5511597" imgH="5092513" progId="Word.Document.12">
              <p:link updateAutomatic="1"/>
            </p:oleObj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4878627" y="2209800"/>
          <a:ext cx="4265373" cy="4325112"/>
        </p:xfrm>
        <a:graphic>
          <a:graphicData uri="http://schemas.openxmlformats.org/presentationml/2006/ole">
            <p:oleObj spid="_x0000_s263171" name="Document" r:id="rId4" imgW="4533733" imgH="4597231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1027</TotalTime>
  <Words>1110</Words>
  <Application>Microsoft Office PowerPoint</Application>
  <PresentationFormat>On-screen Show (4:3)</PresentationFormat>
  <Paragraphs>287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Urban</vt:lpstr>
      <vt:lpstr>Macintosh HD:Users:kelly:Documents:Senior Design:ProgressReportRoughDraftBackup.doc!OLE_LINK1</vt:lpstr>
      <vt:lpstr>Macintosh HD:Users:kelly:Documents:Senior Design:ProgressReportRoughDraftBackup.doc!OLE_LINK4</vt:lpstr>
      <vt:lpstr>Macintosh HD:Users:kelly:Documents:Senior Design:ProgressReportRoughDraftBackup.doc!OLE_LINK5</vt:lpstr>
      <vt:lpstr>Macintosh HD:Users:kelly:Documents:Senior Design:ProgressReportRoughDraftBackup.doc!OLE_LINK6</vt:lpstr>
      <vt:lpstr>Macintosh HD:Users:kelly:Documents:Senior Design:ProgressReportRoughDraftBackup.doc!OLE_LINK7</vt:lpstr>
      <vt:lpstr>Defibrillator For Use in Minimally Invasive Surgery</vt:lpstr>
      <vt:lpstr>Demonstrated Need</vt:lpstr>
      <vt:lpstr>Design Specifications</vt:lpstr>
      <vt:lpstr>Design Alternatives</vt:lpstr>
      <vt:lpstr>Electrode Types</vt:lpstr>
      <vt:lpstr>Internal Patch Electrodes</vt:lpstr>
      <vt:lpstr>Manually Placed Electrodes</vt:lpstr>
      <vt:lpstr>Endocardial Electrodes</vt:lpstr>
      <vt:lpstr>Endocardial Electrodes</vt:lpstr>
      <vt:lpstr>Left Pectoral Internal Electrodes</vt:lpstr>
      <vt:lpstr>External Patch Electrode</vt:lpstr>
      <vt:lpstr>Abdominal Internal Electrode</vt:lpstr>
      <vt:lpstr>List of Design Alternatives</vt:lpstr>
      <vt:lpstr>Analysis of Design Alternatives</vt:lpstr>
      <vt:lpstr>Slide 15</vt:lpstr>
      <vt:lpstr>Pugh Chart</vt:lpstr>
      <vt:lpstr>RV Manual Electrode + Left Thoracic Cavity Electrode</vt:lpstr>
      <vt:lpstr>Details of Design</vt:lpstr>
      <vt:lpstr>Design Schedule</vt:lpstr>
      <vt:lpstr>Team Responsibilities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Defibrillator For Use in Minimally Invasive Surgery</dc:title>
  <dc:creator>Ted Moor</dc:creator>
  <cp:lastModifiedBy>Kathleen</cp:lastModifiedBy>
  <cp:revision>12</cp:revision>
  <cp:lastPrinted>2011-10-24T06:02:15Z</cp:lastPrinted>
  <dcterms:created xsi:type="dcterms:W3CDTF">2011-10-23T21:53:38Z</dcterms:created>
  <dcterms:modified xsi:type="dcterms:W3CDTF">2011-12-08T02:56:48Z</dcterms:modified>
</cp:coreProperties>
</file>